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311" r:id="rId2"/>
    <p:sldId id="314" r:id="rId3"/>
    <p:sldId id="262" r:id="rId4"/>
    <p:sldId id="316" r:id="rId5"/>
    <p:sldId id="315" r:id="rId6"/>
    <p:sldId id="303" r:id="rId7"/>
    <p:sldId id="372" r:id="rId8"/>
    <p:sldId id="374" r:id="rId9"/>
    <p:sldId id="379" r:id="rId10"/>
    <p:sldId id="380" r:id="rId11"/>
    <p:sldId id="397" r:id="rId12"/>
    <p:sldId id="398" r:id="rId13"/>
    <p:sldId id="399" r:id="rId14"/>
    <p:sldId id="401" r:id="rId15"/>
    <p:sldId id="396" r:id="rId16"/>
    <p:sldId id="375" r:id="rId17"/>
    <p:sldId id="400" r:id="rId18"/>
    <p:sldId id="382" r:id="rId19"/>
    <p:sldId id="376" r:id="rId20"/>
    <p:sldId id="37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EA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639" autoAdjust="0"/>
    <p:restoredTop sz="94660"/>
  </p:normalViewPr>
  <p:slideViewPr>
    <p:cSldViewPr snapToGrid="0">
      <p:cViewPr varScale="1">
        <p:scale>
          <a:sx n="86" d="100"/>
          <a:sy n="86" d="100"/>
        </p:scale>
        <p:origin x="232" y="9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ED5FA4-8EF6-4586-A6DD-2DEFB3C67077}" type="datetimeFigureOut">
              <a:rPr lang="en-GB" smtClean="0"/>
              <a:t>23/07/2024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1A26E5-7863-4A3E-BFD0-3D6A75439645}" type="slidenum">
              <a:rPr lang="en-GB" smtClean="0"/>
              <a:t>‹#›</a:t>
            </a:fld>
            <a:endParaRPr lang="en-GB"/>
          </a:p>
        </p:txBody>
      </p:sp>
    </p:spTree>
    <p:extLst>
      <p:ext uri="{BB962C8B-B14F-4D97-AF65-F5344CB8AC3E}">
        <p14:creationId xmlns:p14="http://schemas.microsoft.com/office/powerpoint/2010/main" val="4106200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150E5-D24C-3541-A18D-9DCC04052950}" type="slidenum">
              <a:rPr lang="en-GB" smtClean="0"/>
              <a:t>6</a:t>
            </a:fld>
            <a:endParaRPr lang="en-GB"/>
          </a:p>
        </p:txBody>
      </p:sp>
    </p:spTree>
    <p:extLst>
      <p:ext uri="{BB962C8B-B14F-4D97-AF65-F5344CB8AC3E}">
        <p14:creationId xmlns:p14="http://schemas.microsoft.com/office/powerpoint/2010/main" val="24051453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150E5-D24C-3541-A18D-9DCC04052950}" type="slidenum">
              <a:rPr lang="en-GB" smtClean="0"/>
              <a:t>9</a:t>
            </a:fld>
            <a:endParaRPr lang="en-GB"/>
          </a:p>
        </p:txBody>
      </p:sp>
    </p:spTree>
    <p:extLst>
      <p:ext uri="{BB962C8B-B14F-4D97-AF65-F5344CB8AC3E}">
        <p14:creationId xmlns:p14="http://schemas.microsoft.com/office/powerpoint/2010/main" val="1512584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150E5-D24C-3541-A18D-9DCC04052950}" type="slidenum">
              <a:rPr lang="en-GB" smtClean="0"/>
              <a:t>10</a:t>
            </a:fld>
            <a:endParaRPr lang="en-GB"/>
          </a:p>
        </p:txBody>
      </p:sp>
    </p:spTree>
    <p:extLst>
      <p:ext uri="{BB962C8B-B14F-4D97-AF65-F5344CB8AC3E}">
        <p14:creationId xmlns:p14="http://schemas.microsoft.com/office/powerpoint/2010/main" val="1631443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endParaRPr lang="en-GB" sz="1800" dirty="0">
              <a:effectLst/>
              <a:latin typeface="Letter-join Basic 8"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Teacher</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Pupil</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SKILLS:</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Explain key aspects of non-fiction texts (1b)</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Infer (1d)</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Vocabulary (1a) </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Letter-join Basic 8" panose="02000505000000020003" pitchFamily="50" charset="0"/>
                <a:ea typeface="Calibri" panose="020F0502020204030204" pitchFamily="34" charset="0"/>
                <a:cs typeface="Times New Roman" panose="02020603050405020304" pitchFamily="18" charset="0"/>
              </a:rPr>
              <a:t> </a:t>
            </a:r>
          </a:p>
          <a:p>
            <a:pPr>
              <a:lnSpc>
                <a:spcPct val="107000"/>
              </a:lnSpc>
              <a:spcAft>
                <a:spcPts val="800"/>
              </a:spcAft>
            </a:pPr>
            <a:r>
              <a:rPr lang="en-GB" sz="1800" b="1" dirty="0">
                <a:effectLst/>
                <a:latin typeface="Letter-join Basic 8" panose="02000505000000020003" pitchFamily="50" charset="0"/>
                <a:ea typeface="Calibri" panose="020F0502020204030204" pitchFamily="34" charset="0"/>
                <a:cs typeface="Times New Roman" panose="02020603050405020304" pitchFamily="18" charset="0"/>
              </a:rPr>
              <a:t> </a:t>
            </a:r>
            <a:endParaRPr lang="en-GB" sz="1800" dirty="0">
              <a:effectLst/>
              <a:latin typeface="Letter-join Basic 8"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Letter-join Basic 8" panose="02000505000000020003" pitchFamily="50" charset="0"/>
                <a:ea typeface="Calibri" panose="020F0502020204030204" pitchFamily="34" charset="0"/>
                <a:cs typeface="Times New Roman" panose="02020603050405020304" pitchFamily="18" charset="0"/>
              </a:rPr>
              <a:t>READING THROUGH THE NON-CORE CURRICULUM</a:t>
            </a:r>
            <a:endParaRPr lang="en-GB" sz="1800" dirty="0">
              <a:effectLst/>
              <a:latin typeface="Letter-join Basic 8"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Letter-join Basic 8" panose="02000505000000020003" pitchFamily="50" charset="0"/>
                <a:ea typeface="Calibri" panose="020F0502020204030204" pitchFamily="34" charset="0"/>
                <a:cs typeface="Times New Roman" panose="02020603050405020304" pitchFamily="18" charset="0"/>
              </a:rPr>
              <a:t> </a:t>
            </a:r>
            <a:endParaRPr lang="en-GB" sz="1800" dirty="0">
              <a:effectLst/>
              <a:latin typeface="Letter-join Basic 8"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Letter-join Basic 8" panose="02000505000000020003" pitchFamily="50" charset="0"/>
                <a:ea typeface="Calibri" panose="020F0502020204030204" pitchFamily="34" charset="0"/>
                <a:cs typeface="Times New Roman" panose="02020603050405020304" pitchFamily="18" charset="0"/>
              </a:rPr>
              <a:t>YEAR 2 GEOGRAPHY</a:t>
            </a:r>
            <a:endParaRPr lang="en-GB" sz="1800" dirty="0">
              <a:effectLst/>
              <a:latin typeface="Letter-join Basic 8"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Letter-join Basic 8" panose="02000505000000020003" pitchFamily="50" charset="0"/>
                <a:ea typeface="Calibri" panose="020F0502020204030204" pitchFamily="34" charset="0"/>
                <a:cs typeface="Times New Roman" panose="02020603050405020304" pitchFamily="18" charset="0"/>
              </a:rPr>
              <a:t>NATURAL ENVIORNMENTS IN SCANDINAVIA</a:t>
            </a:r>
            <a:endParaRPr lang="en-GB" sz="1800" dirty="0">
              <a:effectLst/>
              <a:latin typeface="Letter-join Basic 8"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Letter-join Basic 8" panose="02000505000000020003" pitchFamily="50" charset="0"/>
                <a:ea typeface="Calibri" panose="020F0502020204030204" pitchFamily="34" charset="0"/>
                <a:cs typeface="Times New Roman" panose="02020603050405020304" pitchFamily="18" charset="0"/>
              </a:rPr>
              <a:t> </a:t>
            </a:r>
            <a:endParaRPr lang="en-GB" sz="1800" dirty="0">
              <a:effectLst/>
              <a:latin typeface="Letter-join Basic 8"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Letter-join Basic 8" panose="02000505000000020003" pitchFamily="50" charset="0"/>
                <a:ea typeface="Calibri" panose="020F0502020204030204" pitchFamily="34" charset="0"/>
                <a:cs typeface="Times New Roman" panose="02020603050405020304" pitchFamily="18" charset="0"/>
              </a:rPr>
              <a:t> </a:t>
            </a:r>
            <a:endParaRPr lang="en-GB" sz="1800" dirty="0">
              <a:effectLst/>
              <a:latin typeface="Letter-join Basic 8"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Letter-join Basic 8" panose="02000505000000020003" pitchFamily="50" charset="0"/>
                <a:ea typeface="Calibri" panose="020F0502020204030204" pitchFamily="34" charset="0"/>
                <a:cs typeface="Times New Roman" panose="02020603050405020304" pitchFamily="18" charset="0"/>
              </a:rPr>
              <a:t> </a:t>
            </a:r>
            <a:endParaRPr lang="en-GB" sz="1800" dirty="0">
              <a:effectLst/>
              <a:latin typeface="Letter-join Basic 8" panose="02000505000000020003" pitchFamily="50"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E76215EC-FFA2-0D43-866F-050220646F6C}" type="slidenum">
              <a:rPr lang="en-GB" smtClean="0"/>
              <a:t>18</a:t>
            </a:fld>
            <a:endParaRPr lang="en-GB"/>
          </a:p>
        </p:txBody>
      </p:sp>
    </p:spTree>
    <p:extLst>
      <p:ext uri="{BB962C8B-B14F-4D97-AF65-F5344CB8AC3E}">
        <p14:creationId xmlns:p14="http://schemas.microsoft.com/office/powerpoint/2010/main" val="602431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6215EC-FFA2-0D43-866F-050220646F6C}" type="slidenum">
              <a:rPr lang="en-GB" smtClean="0"/>
              <a:t>20</a:t>
            </a:fld>
            <a:endParaRPr lang="en-GB"/>
          </a:p>
        </p:txBody>
      </p:sp>
    </p:spTree>
    <p:extLst>
      <p:ext uri="{BB962C8B-B14F-4D97-AF65-F5344CB8AC3E}">
        <p14:creationId xmlns:p14="http://schemas.microsoft.com/office/powerpoint/2010/main" val="3541727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1CA03-0451-43D0-9276-E87BB0EB4A6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F7775DC-C291-4331-8C4D-B75F494165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13B72C-5A45-4883-B8DB-BC2AD2A46D46}"/>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5" name="Footer Placeholder 4">
            <a:extLst>
              <a:ext uri="{FF2B5EF4-FFF2-40B4-BE49-F238E27FC236}">
                <a16:creationId xmlns:a16="http://schemas.microsoft.com/office/drawing/2014/main" id="{C0B4D141-2EC2-440A-B832-18FC61F378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805A4A-C845-491B-B401-EC2446E53321}"/>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2104468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318EA-71A4-4C61-8A7A-FC6C096910C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A8CCD00-E14B-403D-B9E8-CCF11C0F753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030CDB3-A499-4B8D-8F6C-EC96B3F2BFB7}"/>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5" name="Footer Placeholder 4">
            <a:extLst>
              <a:ext uri="{FF2B5EF4-FFF2-40B4-BE49-F238E27FC236}">
                <a16:creationId xmlns:a16="http://schemas.microsoft.com/office/drawing/2014/main" id="{89C1FC17-48D2-434D-9EC0-24846266E2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D746DB-E5C4-4032-B317-26B4B79DF036}"/>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1440101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73115-EDE7-4213-804F-26A87992788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F4677C3-6B1E-4B7A-8B2D-3D3C60E291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E8BB670-052B-431B-A4AD-4A3FE34EE5C4}"/>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5" name="Footer Placeholder 4">
            <a:extLst>
              <a:ext uri="{FF2B5EF4-FFF2-40B4-BE49-F238E27FC236}">
                <a16:creationId xmlns:a16="http://schemas.microsoft.com/office/drawing/2014/main" id="{C5EC033D-3A0F-445D-AD57-1923E7979B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011CCB-119F-4924-8356-EC4FE1C9B51F}"/>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3252097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E552F-F70E-4C1D-B3FE-16A7A436BED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2941AD1-BD5F-4E25-8095-7A44617ABFC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028B48C-68A2-4537-8079-DA0ECE5A518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4B54318-C7FE-4ACF-8EE5-68B5978F2ADB}"/>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6" name="Footer Placeholder 5">
            <a:extLst>
              <a:ext uri="{FF2B5EF4-FFF2-40B4-BE49-F238E27FC236}">
                <a16:creationId xmlns:a16="http://schemas.microsoft.com/office/drawing/2014/main" id="{D12FDD0E-7133-47F7-A897-4585F6380A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D5E730-763A-4DFB-84D2-8F5057139137}"/>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3423551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84209-B32B-4CCF-9C9B-5611D632057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5BE919B-34DA-448E-BEF4-F4F5E8BC4C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F81356C-83E0-4698-A47D-DD27F2CF336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1038CC7-0094-495D-9683-3A31689EF3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4C8F18F-4CF0-41DE-B886-A9B24AB72BD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ABCBE33-1947-4246-82F8-A2198FD3AAC7}"/>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8" name="Footer Placeholder 7">
            <a:extLst>
              <a:ext uri="{FF2B5EF4-FFF2-40B4-BE49-F238E27FC236}">
                <a16:creationId xmlns:a16="http://schemas.microsoft.com/office/drawing/2014/main" id="{3B65C0AB-F9F3-4B36-B522-693DF894A1F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CE8066-292A-4302-9803-9F52E35A0F8D}"/>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3197113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A5550-A097-4E9F-B651-BCE91A04337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0A7336-636A-443A-BDE1-E44C80D2C2F9}"/>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4" name="Footer Placeholder 3">
            <a:extLst>
              <a:ext uri="{FF2B5EF4-FFF2-40B4-BE49-F238E27FC236}">
                <a16:creationId xmlns:a16="http://schemas.microsoft.com/office/drawing/2014/main" id="{29B8EED4-C70D-41AF-9C6F-5F1C0E3CB42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1EB13-2544-4C7E-AA10-EFC6EE46AF30}"/>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292933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F76787-EA71-4E52-B8B4-023836DA9DF3}"/>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3" name="Footer Placeholder 2">
            <a:extLst>
              <a:ext uri="{FF2B5EF4-FFF2-40B4-BE49-F238E27FC236}">
                <a16:creationId xmlns:a16="http://schemas.microsoft.com/office/drawing/2014/main" id="{94783B63-C067-42AD-B135-EBC66452D04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8A596D-3778-43E9-BE24-9A69C3345D16}"/>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1193698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3FF8A-A8DC-40F7-A35D-504469763B0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F84F9D4-0CBE-4D09-8829-ECC562AE67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9A11A9F-F8D1-44C7-A6CD-884C927120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B857D5F-B01E-465B-A437-C1C318B68325}"/>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6" name="Footer Placeholder 5">
            <a:extLst>
              <a:ext uri="{FF2B5EF4-FFF2-40B4-BE49-F238E27FC236}">
                <a16:creationId xmlns:a16="http://schemas.microsoft.com/office/drawing/2014/main" id="{535C6FBC-DE09-40AA-8A87-BA0CA6E247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F4D53A-C554-47B2-A872-86024D681347}"/>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3755636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C138E-FA7A-4E8A-B0DD-33B4EF76DAF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CEC1E25-8921-42FF-99B4-0FD104B405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074E35-7E52-463D-A040-F823913481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98FFFE2-E813-4C62-BDE0-4B21A0F8355E}"/>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6" name="Footer Placeholder 5">
            <a:extLst>
              <a:ext uri="{FF2B5EF4-FFF2-40B4-BE49-F238E27FC236}">
                <a16:creationId xmlns:a16="http://schemas.microsoft.com/office/drawing/2014/main" id="{907562C4-F36D-43D6-8A99-27AD61ED78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4728C0-A4EA-403C-85E3-582248B22D97}"/>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725485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A350D-CA36-423A-8B0E-B1336B2A4ED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BE8053D3-7183-4359-8A68-94708F82ADF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3EC4039-78B1-4B35-B93B-19A087DE1BF3}"/>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5" name="Footer Placeholder 4">
            <a:extLst>
              <a:ext uri="{FF2B5EF4-FFF2-40B4-BE49-F238E27FC236}">
                <a16:creationId xmlns:a16="http://schemas.microsoft.com/office/drawing/2014/main" id="{9761CAE8-2F58-435F-89AE-EBD94D6A59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5437C9-03D0-44B4-AA4F-ADCD6C0A2226}"/>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1264610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24133B-B66C-4C74-83E6-3DFD13D1D4B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78CBC25-B31C-4F0F-AABC-02C84B6FEFF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6A2B3AF-F9C2-4689-A5A5-F0C716206D65}"/>
              </a:ext>
            </a:extLst>
          </p:cNvPr>
          <p:cNvSpPr>
            <a:spLocks noGrp="1"/>
          </p:cNvSpPr>
          <p:nvPr>
            <p:ph type="dt" sz="half" idx="10"/>
          </p:nvPr>
        </p:nvSpPr>
        <p:spPr/>
        <p:txBody>
          <a:bodyPr/>
          <a:lstStyle/>
          <a:p>
            <a:fld id="{70003D6F-0555-4890-8D94-DC03853F7AD6}" type="datetimeFigureOut">
              <a:rPr lang="en-GB" smtClean="0"/>
              <a:t>23/07/2024</a:t>
            </a:fld>
            <a:endParaRPr lang="en-GB"/>
          </a:p>
        </p:txBody>
      </p:sp>
      <p:sp>
        <p:nvSpPr>
          <p:cNvPr id="5" name="Footer Placeholder 4">
            <a:extLst>
              <a:ext uri="{FF2B5EF4-FFF2-40B4-BE49-F238E27FC236}">
                <a16:creationId xmlns:a16="http://schemas.microsoft.com/office/drawing/2014/main" id="{FD8B45E2-B211-4B7D-8828-F4F792BEF3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02E98F-89DE-4C94-8CA4-F644A38BF23D}"/>
              </a:ext>
            </a:extLst>
          </p:cNvPr>
          <p:cNvSpPr>
            <a:spLocks noGrp="1"/>
          </p:cNvSpPr>
          <p:nvPr>
            <p:ph type="sldNum" sz="quarter" idx="12"/>
          </p:nvPr>
        </p:nvSpPr>
        <p:spPr/>
        <p:txBody>
          <a:bodyPr/>
          <a:lstStyle/>
          <a:p>
            <a:fld id="{732155D7-4B02-4847-B5F9-14EE50FBA7CC}" type="slidenum">
              <a:rPr lang="en-GB" smtClean="0"/>
              <a:t>‹#›</a:t>
            </a:fld>
            <a:endParaRPr lang="en-GB"/>
          </a:p>
        </p:txBody>
      </p:sp>
    </p:spTree>
    <p:extLst>
      <p:ext uri="{BB962C8B-B14F-4D97-AF65-F5344CB8AC3E}">
        <p14:creationId xmlns:p14="http://schemas.microsoft.com/office/powerpoint/2010/main" val="677312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1BC3B1-82A9-4EAE-8ABA-64F38DB98B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144B278-0F8C-4182-9154-2D3CF1DEB9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F08B15D-7701-4F98-A0B9-F73D9A8B80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003D6F-0555-4890-8D94-DC03853F7AD6}" type="datetimeFigureOut">
              <a:rPr lang="en-GB" smtClean="0"/>
              <a:t>23/07/2024</a:t>
            </a:fld>
            <a:endParaRPr lang="en-GB"/>
          </a:p>
        </p:txBody>
      </p:sp>
      <p:sp>
        <p:nvSpPr>
          <p:cNvPr id="5" name="Footer Placeholder 4">
            <a:extLst>
              <a:ext uri="{FF2B5EF4-FFF2-40B4-BE49-F238E27FC236}">
                <a16:creationId xmlns:a16="http://schemas.microsoft.com/office/drawing/2014/main" id="{2174BAB3-87D1-4A20-94CF-81116033354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DC4DD41-A098-4215-AF5E-FA40399C31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2155D7-4B02-4847-B5F9-14EE50FBA7CC}" type="slidenum">
              <a:rPr lang="en-GB" smtClean="0"/>
              <a:t>‹#›</a:t>
            </a:fld>
            <a:endParaRPr lang="en-GB"/>
          </a:p>
        </p:txBody>
      </p:sp>
    </p:spTree>
    <p:extLst>
      <p:ext uri="{BB962C8B-B14F-4D97-AF65-F5344CB8AC3E}">
        <p14:creationId xmlns:p14="http://schemas.microsoft.com/office/powerpoint/2010/main" val="3701185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file:////Users/daniel/Library/Containers/com.microsoft.Outlook/Data/Library/Caches/Signatures/signature_1859903740"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29.jpg"/><Relationship Id="rId4" Type="http://schemas.openxmlformats.org/officeDocument/2006/relationships/image" Target="../media/image28.jp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 Id="rId6" Type="http://schemas.openxmlformats.org/officeDocument/2006/relationships/image" Target="../media/image35.jpg"/><Relationship Id="rId5" Type="http://schemas.openxmlformats.org/officeDocument/2006/relationships/image" Target="../media/image34.jpg"/><Relationship Id="rId4" Type="http://schemas.openxmlformats.org/officeDocument/2006/relationships/image" Target="../media/image33.jp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hyperlink" Target="https://www.google.com/url?sa=i&amp;url=https%3A%2F%2Fbrainspring.com%2Fphonics-first-grades-k-5%2F&amp;psig=AOvVaw1sFqkQdYkIJNj1G0sJIRj7&amp;ust=1721846299541000&amp;source=images&amp;cd=vfe&amp;opi=89978449&amp;ved=0CBQQjRxqFwoTCODo5cDnvYcDFQAAAAAdAAAAABAE"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jpe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3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png"/><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46.png"/><Relationship Id="rId4" Type="http://schemas.openxmlformats.org/officeDocument/2006/relationships/image" Target="../media/image4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0" name="Rectangle 1029">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5" name="Picture 1" descr="A close-up of a logo&#10;&#10;Description automatically generated">
            <a:extLst>
              <a:ext uri="{FF2B5EF4-FFF2-40B4-BE49-F238E27FC236}">
                <a16:creationId xmlns:a16="http://schemas.microsoft.com/office/drawing/2014/main" id="{F7B43C65-0A49-0E8A-C522-24A5493C23D4}"/>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tretch>
            <a:fillRect/>
          </a:stretch>
        </p:blipFill>
        <p:spPr bwMode="auto">
          <a:xfrm>
            <a:off x="1289303" y="1119116"/>
            <a:ext cx="9128387" cy="2213635"/>
          </a:xfrm>
          <a:prstGeom prst="rect">
            <a:avLst/>
          </a:prstGeom>
          <a:noFill/>
          <a:extLst>
            <a:ext uri="{909E8E84-426E-40DD-AFC4-6F175D3DCCD1}">
              <a14:hiddenFill xmlns:a14="http://schemas.microsoft.com/office/drawing/2010/main">
                <a:solidFill>
                  <a:srgbClr val="FFFFFF"/>
                </a:solidFill>
              </a14:hiddenFill>
            </a:ext>
          </a:extLst>
        </p:spPr>
      </p:pic>
      <p:sp>
        <p:nvSpPr>
          <p:cNvPr id="1032" name="Right Triangle 103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4" name="Rectangle 1033">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2">
            <a:extLst>
              <a:ext uri="{FF2B5EF4-FFF2-40B4-BE49-F238E27FC236}">
                <a16:creationId xmlns:a16="http://schemas.microsoft.com/office/drawing/2014/main" id="{7D78D8BF-8FEF-1601-3B68-F5C254549D07}"/>
              </a:ext>
            </a:extLst>
          </p:cNvPr>
          <p:cNvSpPr>
            <a:spLocks noChangeArrowheads="1"/>
          </p:cNvSpPr>
          <p:nvPr/>
        </p:nvSpPr>
        <p:spPr bwMode="auto">
          <a:xfrm>
            <a:off x="3389871" y="372063"/>
            <a:ext cx="1593794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3" name="TextBox 2">
            <a:extLst>
              <a:ext uri="{FF2B5EF4-FFF2-40B4-BE49-F238E27FC236}">
                <a16:creationId xmlns:a16="http://schemas.microsoft.com/office/drawing/2014/main" id="{056E0CFA-C474-B402-C3A4-3D72C0F7718A}"/>
              </a:ext>
            </a:extLst>
          </p:cNvPr>
          <p:cNvSpPr txBox="1"/>
          <p:nvPr/>
        </p:nvSpPr>
        <p:spPr>
          <a:xfrm>
            <a:off x="900829" y="3710472"/>
            <a:ext cx="8921672" cy="1713305"/>
          </a:xfrm>
          <a:prstGeom prst="rect">
            <a:avLst/>
          </a:prstGeom>
        </p:spPr>
        <p:txBody>
          <a:bodyPr vert="horz" lIns="91440" tIns="45720" rIns="91440" bIns="45720" rtlCol="0" anchor="b">
            <a:normAutofit fontScale="77500" lnSpcReduction="20000"/>
          </a:bodyPr>
          <a:lstStyle/>
          <a:p>
            <a:pPr>
              <a:lnSpc>
                <a:spcPct val="90000"/>
              </a:lnSpc>
              <a:spcBef>
                <a:spcPct val="0"/>
              </a:spcBef>
              <a:spcAft>
                <a:spcPts val="600"/>
              </a:spcAft>
            </a:pPr>
            <a:r>
              <a:rPr lang="en-US" sz="5600" kern="1200" dirty="0">
                <a:solidFill>
                  <a:schemeClr val="tx1"/>
                </a:solidFill>
                <a:latin typeface="Avenir Book" panose="02000503020000020003" pitchFamily="2" charset="0"/>
                <a:ea typeface="+mj-ea"/>
                <a:cs typeface="+mj-cs"/>
              </a:rPr>
              <a:t>Changes to pedagogy</a:t>
            </a:r>
          </a:p>
          <a:p>
            <a:pPr>
              <a:lnSpc>
                <a:spcPct val="90000"/>
              </a:lnSpc>
              <a:spcBef>
                <a:spcPct val="0"/>
              </a:spcBef>
              <a:spcAft>
                <a:spcPts val="600"/>
              </a:spcAft>
            </a:pPr>
            <a:endParaRPr lang="en-US" sz="1900" kern="1200" dirty="0">
              <a:solidFill>
                <a:schemeClr val="tx1"/>
              </a:solidFill>
              <a:latin typeface="Avenir Book" panose="02000503020000020003" pitchFamily="2" charset="0"/>
              <a:ea typeface="+mj-ea"/>
              <a:cs typeface="+mj-cs"/>
            </a:endParaRPr>
          </a:p>
          <a:p>
            <a:pPr>
              <a:lnSpc>
                <a:spcPct val="90000"/>
              </a:lnSpc>
              <a:spcBef>
                <a:spcPct val="0"/>
              </a:spcBef>
              <a:spcAft>
                <a:spcPts val="600"/>
              </a:spcAft>
            </a:pPr>
            <a:r>
              <a:rPr lang="en-US" sz="6500" b="1" dirty="0">
                <a:latin typeface="Avenir Book" panose="02000503020000020003" pitchFamily="2" charset="0"/>
                <a:ea typeface="+mj-ea"/>
                <a:cs typeface="+mj-cs"/>
              </a:rPr>
              <a:t>Whole Class Guided Reading</a:t>
            </a:r>
            <a:endParaRPr lang="en-US" sz="6500" b="1" kern="1200" dirty="0">
              <a:solidFill>
                <a:schemeClr val="tx1"/>
              </a:solidFill>
              <a:latin typeface="Avenir Book" panose="02000503020000020003" pitchFamily="2" charset="0"/>
              <a:ea typeface="+mj-ea"/>
              <a:cs typeface="+mj-cs"/>
            </a:endParaRPr>
          </a:p>
        </p:txBody>
      </p:sp>
    </p:spTree>
    <p:extLst>
      <p:ext uri="{BB962C8B-B14F-4D97-AF65-F5344CB8AC3E}">
        <p14:creationId xmlns:p14="http://schemas.microsoft.com/office/powerpoint/2010/main" val="2943776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2455333"/>
            <a:ext cx="12192000" cy="2133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43200" y="2913229"/>
            <a:ext cx="9354065" cy="1015663"/>
          </a:xfrm>
          <a:prstGeom prst="rect">
            <a:avLst/>
          </a:prstGeom>
          <a:noFill/>
        </p:spPr>
        <p:txBody>
          <a:bodyPr wrap="square" rtlCol="0">
            <a:spAutoFit/>
          </a:bodyPr>
          <a:lstStyle/>
          <a:p>
            <a:pPr algn="r"/>
            <a:r>
              <a:rPr lang="en-GB" sz="6000" b="1" dirty="0">
                <a:solidFill>
                  <a:srgbClr val="2E4567"/>
                </a:solidFill>
                <a:latin typeface="Letter-join Plus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2743200" y="3643664"/>
            <a:ext cx="9354065" cy="584775"/>
          </a:xfrm>
          <a:prstGeom prst="rect">
            <a:avLst/>
          </a:prstGeom>
          <a:noFill/>
        </p:spPr>
        <p:txBody>
          <a:bodyPr wrap="square" rtlCol="0">
            <a:spAutoFit/>
          </a:bodyPr>
          <a:lstStyle/>
          <a:p>
            <a:pPr algn="r"/>
            <a:r>
              <a:rPr lang="en-GB" sz="3200" dirty="0">
                <a:solidFill>
                  <a:srgbClr val="2E4567"/>
                </a:solidFill>
                <a:latin typeface="Letter-join Plus 8" panose="02000505000000020003" pitchFamily="50" charset="0"/>
              </a:rPr>
              <a:t>How do we teach Reading?</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246764" y="2234319"/>
            <a:ext cx="3207026" cy="2354614"/>
          </a:xfrm>
          <a:prstGeom prst="rect">
            <a:avLst/>
          </a:prstGeom>
        </p:spPr>
      </p:pic>
    </p:spTree>
    <p:extLst>
      <p:ext uri="{BB962C8B-B14F-4D97-AF65-F5344CB8AC3E}">
        <p14:creationId xmlns:p14="http://schemas.microsoft.com/office/powerpoint/2010/main" val="1817781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2758421" y="609898"/>
            <a:ext cx="9354065" cy="584775"/>
          </a:xfrm>
          <a:prstGeom prst="rect">
            <a:avLst/>
          </a:prstGeom>
          <a:noFill/>
        </p:spPr>
        <p:txBody>
          <a:bodyPr wrap="square" rtlCol="0">
            <a:spAutoFit/>
          </a:bodyPr>
          <a:lstStyle/>
          <a:p>
            <a:pPr algn="r"/>
            <a:r>
              <a:rPr lang="en-GB" sz="3200" dirty="0">
                <a:solidFill>
                  <a:srgbClr val="2E4567"/>
                </a:solidFill>
                <a:latin typeface="Letter-join Basic 8" panose="02000505000000020003" pitchFamily="50" charset="0"/>
              </a:rPr>
              <a:t>The Reading Learning Pathway</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0" y="-221014"/>
            <a:ext cx="1928191" cy="1415687"/>
          </a:xfrm>
          <a:prstGeom prst="rect">
            <a:avLst/>
          </a:prstGeom>
        </p:spPr>
      </p:pic>
      <p:pic>
        <p:nvPicPr>
          <p:cNvPr id="5" name="Picture 4">
            <a:extLst>
              <a:ext uri="{FF2B5EF4-FFF2-40B4-BE49-F238E27FC236}">
                <a16:creationId xmlns:a16="http://schemas.microsoft.com/office/drawing/2014/main" id="{40DCCCFD-F301-4BA0-9DA6-7DBCC2FF554F}"/>
              </a:ext>
            </a:extLst>
          </p:cNvPr>
          <p:cNvPicPr>
            <a:picLocks noChangeAspect="1"/>
          </p:cNvPicPr>
          <p:nvPr/>
        </p:nvPicPr>
        <p:blipFill>
          <a:blip r:embed="rId3"/>
          <a:stretch>
            <a:fillRect/>
          </a:stretch>
        </p:blipFill>
        <p:spPr>
          <a:xfrm>
            <a:off x="288236" y="1401904"/>
            <a:ext cx="7251110" cy="5158784"/>
          </a:xfrm>
          <a:prstGeom prst="rect">
            <a:avLst/>
          </a:prstGeom>
        </p:spPr>
      </p:pic>
      <p:pic>
        <p:nvPicPr>
          <p:cNvPr id="6" name="Picture 5">
            <a:extLst>
              <a:ext uri="{FF2B5EF4-FFF2-40B4-BE49-F238E27FC236}">
                <a16:creationId xmlns:a16="http://schemas.microsoft.com/office/drawing/2014/main" id="{2F00A77E-E433-4D34-B836-6B770D09FE4A}"/>
              </a:ext>
            </a:extLst>
          </p:cNvPr>
          <p:cNvPicPr>
            <a:picLocks noChangeAspect="1"/>
          </p:cNvPicPr>
          <p:nvPr/>
        </p:nvPicPr>
        <p:blipFill>
          <a:blip r:embed="rId4"/>
          <a:stretch>
            <a:fillRect/>
          </a:stretch>
        </p:blipFill>
        <p:spPr>
          <a:xfrm>
            <a:off x="7821922" y="1307968"/>
            <a:ext cx="3837421" cy="2658213"/>
          </a:xfrm>
          <a:prstGeom prst="rect">
            <a:avLst/>
          </a:prstGeom>
        </p:spPr>
      </p:pic>
      <p:pic>
        <p:nvPicPr>
          <p:cNvPr id="9" name="Picture 8">
            <a:extLst>
              <a:ext uri="{FF2B5EF4-FFF2-40B4-BE49-F238E27FC236}">
                <a16:creationId xmlns:a16="http://schemas.microsoft.com/office/drawing/2014/main" id="{312583A4-CB66-4B15-8463-13799CEBE4CF}"/>
              </a:ext>
            </a:extLst>
          </p:cNvPr>
          <p:cNvPicPr>
            <a:picLocks noChangeAspect="1"/>
          </p:cNvPicPr>
          <p:nvPr/>
        </p:nvPicPr>
        <p:blipFill>
          <a:blip r:embed="rId5"/>
          <a:stretch>
            <a:fillRect/>
          </a:stretch>
        </p:blipFill>
        <p:spPr>
          <a:xfrm>
            <a:off x="7821922" y="4079476"/>
            <a:ext cx="3837421" cy="2603427"/>
          </a:xfrm>
          <a:prstGeom prst="rect">
            <a:avLst/>
          </a:prstGeom>
        </p:spPr>
      </p:pic>
    </p:spTree>
    <p:extLst>
      <p:ext uri="{BB962C8B-B14F-4D97-AF65-F5344CB8AC3E}">
        <p14:creationId xmlns:p14="http://schemas.microsoft.com/office/powerpoint/2010/main" val="1150285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2758421" y="609898"/>
            <a:ext cx="9354065" cy="584775"/>
          </a:xfrm>
          <a:prstGeom prst="rect">
            <a:avLst/>
          </a:prstGeom>
          <a:noFill/>
        </p:spPr>
        <p:txBody>
          <a:bodyPr wrap="square" rtlCol="0">
            <a:spAutoFit/>
          </a:bodyPr>
          <a:lstStyle/>
          <a:p>
            <a:pPr algn="r"/>
            <a:r>
              <a:rPr lang="en-GB" sz="3200" dirty="0">
                <a:solidFill>
                  <a:srgbClr val="2E4567"/>
                </a:solidFill>
                <a:latin typeface="Letter-join Basic 8" panose="02000505000000020003" pitchFamily="50" charset="0"/>
              </a:rPr>
              <a:t>Reading Lesson/Learning Wall Resources</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0" y="-221014"/>
            <a:ext cx="1928191" cy="1415687"/>
          </a:xfrm>
          <a:prstGeom prst="rect">
            <a:avLst/>
          </a:prstGeom>
        </p:spPr>
      </p:pic>
      <p:pic>
        <p:nvPicPr>
          <p:cNvPr id="9" name="Picture 8">
            <a:extLst>
              <a:ext uri="{FF2B5EF4-FFF2-40B4-BE49-F238E27FC236}">
                <a16:creationId xmlns:a16="http://schemas.microsoft.com/office/drawing/2014/main" id="{1CE660BA-9EA9-44A9-8B3E-028316072483}"/>
              </a:ext>
            </a:extLst>
          </p:cNvPr>
          <p:cNvPicPr>
            <a:picLocks noChangeAspect="1"/>
          </p:cNvPicPr>
          <p:nvPr/>
        </p:nvPicPr>
        <p:blipFill>
          <a:blip r:embed="rId3"/>
          <a:stretch>
            <a:fillRect/>
          </a:stretch>
        </p:blipFill>
        <p:spPr>
          <a:xfrm>
            <a:off x="0" y="1194673"/>
            <a:ext cx="3538330" cy="2428361"/>
          </a:xfrm>
          <a:prstGeom prst="rect">
            <a:avLst/>
          </a:prstGeom>
        </p:spPr>
      </p:pic>
      <p:pic>
        <p:nvPicPr>
          <p:cNvPr id="3" name="Picture 2">
            <a:extLst>
              <a:ext uri="{FF2B5EF4-FFF2-40B4-BE49-F238E27FC236}">
                <a16:creationId xmlns:a16="http://schemas.microsoft.com/office/drawing/2014/main" id="{8F8D4F40-2518-4547-B571-1AA4EF86E3AC}"/>
              </a:ext>
            </a:extLst>
          </p:cNvPr>
          <p:cNvPicPr>
            <a:picLocks noChangeAspect="1"/>
          </p:cNvPicPr>
          <p:nvPr/>
        </p:nvPicPr>
        <p:blipFill>
          <a:blip r:embed="rId4"/>
          <a:stretch>
            <a:fillRect/>
          </a:stretch>
        </p:blipFill>
        <p:spPr>
          <a:xfrm>
            <a:off x="4802875" y="1194673"/>
            <a:ext cx="3850797" cy="5663327"/>
          </a:xfrm>
          <a:prstGeom prst="rect">
            <a:avLst/>
          </a:prstGeom>
        </p:spPr>
      </p:pic>
      <p:pic>
        <p:nvPicPr>
          <p:cNvPr id="5" name="Picture 4">
            <a:extLst>
              <a:ext uri="{FF2B5EF4-FFF2-40B4-BE49-F238E27FC236}">
                <a16:creationId xmlns:a16="http://schemas.microsoft.com/office/drawing/2014/main" id="{2E597C80-BAF8-426C-9258-E9E2978EB687}"/>
              </a:ext>
            </a:extLst>
          </p:cNvPr>
          <p:cNvPicPr>
            <a:picLocks noChangeAspect="1"/>
          </p:cNvPicPr>
          <p:nvPr/>
        </p:nvPicPr>
        <p:blipFill>
          <a:blip r:embed="rId5"/>
          <a:stretch>
            <a:fillRect/>
          </a:stretch>
        </p:blipFill>
        <p:spPr>
          <a:xfrm>
            <a:off x="8783370" y="1468144"/>
            <a:ext cx="3278930" cy="1782506"/>
          </a:xfrm>
          <a:prstGeom prst="rect">
            <a:avLst/>
          </a:prstGeom>
        </p:spPr>
      </p:pic>
      <p:pic>
        <p:nvPicPr>
          <p:cNvPr id="7" name="Picture 6">
            <a:extLst>
              <a:ext uri="{FF2B5EF4-FFF2-40B4-BE49-F238E27FC236}">
                <a16:creationId xmlns:a16="http://schemas.microsoft.com/office/drawing/2014/main" id="{47080831-EC50-4527-953B-0B2C81FAA822}"/>
              </a:ext>
            </a:extLst>
          </p:cNvPr>
          <p:cNvPicPr>
            <a:picLocks noChangeAspect="1"/>
          </p:cNvPicPr>
          <p:nvPr/>
        </p:nvPicPr>
        <p:blipFill>
          <a:blip r:embed="rId6"/>
          <a:stretch>
            <a:fillRect/>
          </a:stretch>
        </p:blipFill>
        <p:spPr>
          <a:xfrm>
            <a:off x="8783370" y="3250651"/>
            <a:ext cx="3278930" cy="1622860"/>
          </a:xfrm>
          <a:prstGeom prst="rect">
            <a:avLst/>
          </a:prstGeom>
        </p:spPr>
      </p:pic>
      <p:pic>
        <p:nvPicPr>
          <p:cNvPr id="14" name="Picture 13">
            <a:extLst>
              <a:ext uri="{FF2B5EF4-FFF2-40B4-BE49-F238E27FC236}">
                <a16:creationId xmlns:a16="http://schemas.microsoft.com/office/drawing/2014/main" id="{C8BB3668-862F-45F3-A0B6-99EF19255A84}"/>
              </a:ext>
            </a:extLst>
          </p:cNvPr>
          <p:cNvPicPr>
            <a:picLocks noChangeAspect="1"/>
          </p:cNvPicPr>
          <p:nvPr/>
        </p:nvPicPr>
        <p:blipFill>
          <a:blip r:embed="rId7"/>
          <a:stretch>
            <a:fillRect/>
          </a:stretch>
        </p:blipFill>
        <p:spPr>
          <a:xfrm>
            <a:off x="8783371" y="4888325"/>
            <a:ext cx="3278930" cy="1587785"/>
          </a:xfrm>
          <a:prstGeom prst="rect">
            <a:avLst/>
          </a:prstGeom>
        </p:spPr>
      </p:pic>
      <p:pic>
        <p:nvPicPr>
          <p:cNvPr id="12" name="Picture 11">
            <a:extLst>
              <a:ext uri="{FF2B5EF4-FFF2-40B4-BE49-F238E27FC236}">
                <a16:creationId xmlns:a16="http://schemas.microsoft.com/office/drawing/2014/main" id="{1CFEA002-8298-4C29-9088-9B9AB7A9175E}"/>
              </a:ext>
            </a:extLst>
          </p:cNvPr>
          <p:cNvPicPr>
            <a:picLocks noChangeAspect="1"/>
          </p:cNvPicPr>
          <p:nvPr/>
        </p:nvPicPr>
        <p:blipFill>
          <a:blip r:embed="rId8"/>
          <a:stretch>
            <a:fillRect/>
          </a:stretch>
        </p:blipFill>
        <p:spPr>
          <a:xfrm>
            <a:off x="109084" y="3631512"/>
            <a:ext cx="2469953" cy="2015457"/>
          </a:xfrm>
          <a:prstGeom prst="rect">
            <a:avLst/>
          </a:prstGeom>
        </p:spPr>
      </p:pic>
      <p:pic>
        <p:nvPicPr>
          <p:cNvPr id="15" name="Picture 14">
            <a:extLst>
              <a:ext uri="{FF2B5EF4-FFF2-40B4-BE49-F238E27FC236}">
                <a16:creationId xmlns:a16="http://schemas.microsoft.com/office/drawing/2014/main" id="{7CCDB0AC-6B79-4494-959D-BDFC30A2D5BF}"/>
              </a:ext>
            </a:extLst>
          </p:cNvPr>
          <p:cNvPicPr>
            <a:picLocks noChangeAspect="1"/>
          </p:cNvPicPr>
          <p:nvPr/>
        </p:nvPicPr>
        <p:blipFill>
          <a:blip r:embed="rId9"/>
          <a:stretch>
            <a:fillRect/>
          </a:stretch>
        </p:blipFill>
        <p:spPr>
          <a:xfrm>
            <a:off x="2443674" y="4990357"/>
            <a:ext cx="2390735" cy="1799524"/>
          </a:xfrm>
          <a:prstGeom prst="rect">
            <a:avLst/>
          </a:prstGeom>
        </p:spPr>
      </p:pic>
    </p:spTree>
    <p:extLst>
      <p:ext uri="{BB962C8B-B14F-4D97-AF65-F5344CB8AC3E}">
        <p14:creationId xmlns:p14="http://schemas.microsoft.com/office/powerpoint/2010/main" val="2809653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0" y="-221014"/>
            <a:ext cx="1928191" cy="1415687"/>
          </a:xfrm>
          <a:prstGeom prst="rect">
            <a:avLst/>
          </a:prstGeom>
        </p:spPr>
      </p:pic>
      <p:pic>
        <p:nvPicPr>
          <p:cNvPr id="6" name="Picture 5">
            <a:extLst>
              <a:ext uri="{FF2B5EF4-FFF2-40B4-BE49-F238E27FC236}">
                <a16:creationId xmlns:a16="http://schemas.microsoft.com/office/drawing/2014/main" id="{BDD12F20-C046-4984-9C12-5DA7819BDB56}"/>
              </a:ext>
            </a:extLst>
          </p:cNvPr>
          <p:cNvPicPr>
            <a:picLocks noChangeAspect="1"/>
          </p:cNvPicPr>
          <p:nvPr/>
        </p:nvPicPr>
        <p:blipFill>
          <a:blip r:embed="rId3"/>
          <a:stretch>
            <a:fillRect/>
          </a:stretch>
        </p:blipFill>
        <p:spPr>
          <a:xfrm>
            <a:off x="175236" y="1715291"/>
            <a:ext cx="3412026" cy="4376294"/>
          </a:xfrm>
          <a:prstGeom prst="rect">
            <a:avLst/>
          </a:prstGeom>
        </p:spPr>
      </p:pic>
      <p:pic>
        <p:nvPicPr>
          <p:cNvPr id="9" name="Picture 8">
            <a:extLst>
              <a:ext uri="{FF2B5EF4-FFF2-40B4-BE49-F238E27FC236}">
                <a16:creationId xmlns:a16="http://schemas.microsoft.com/office/drawing/2014/main" id="{33A03DEC-FC43-47DF-A3E0-F29534CB2854}"/>
              </a:ext>
            </a:extLst>
          </p:cNvPr>
          <p:cNvPicPr>
            <a:picLocks noChangeAspect="1"/>
          </p:cNvPicPr>
          <p:nvPr/>
        </p:nvPicPr>
        <p:blipFill>
          <a:blip r:embed="rId4"/>
          <a:stretch>
            <a:fillRect/>
          </a:stretch>
        </p:blipFill>
        <p:spPr>
          <a:xfrm>
            <a:off x="3808818" y="1282959"/>
            <a:ext cx="7568715" cy="3376113"/>
          </a:xfrm>
          <a:prstGeom prst="rect">
            <a:avLst/>
          </a:prstGeom>
        </p:spPr>
      </p:pic>
      <p:sp>
        <p:nvSpPr>
          <p:cNvPr id="12" name="TextBox 11">
            <a:extLst>
              <a:ext uri="{FF2B5EF4-FFF2-40B4-BE49-F238E27FC236}">
                <a16:creationId xmlns:a16="http://schemas.microsoft.com/office/drawing/2014/main" id="{87E4F5B5-EC4D-4F1B-81C9-42D2243A60D9}"/>
              </a:ext>
            </a:extLst>
          </p:cNvPr>
          <p:cNvSpPr txBox="1"/>
          <p:nvPr/>
        </p:nvSpPr>
        <p:spPr>
          <a:xfrm>
            <a:off x="2678907" y="565258"/>
            <a:ext cx="9354065" cy="584775"/>
          </a:xfrm>
          <a:prstGeom prst="rect">
            <a:avLst/>
          </a:prstGeom>
          <a:noFill/>
        </p:spPr>
        <p:txBody>
          <a:bodyPr wrap="square" rtlCol="0">
            <a:spAutoFit/>
          </a:bodyPr>
          <a:lstStyle/>
          <a:p>
            <a:pPr algn="r"/>
            <a:r>
              <a:rPr lang="en-GB" sz="3200" dirty="0">
                <a:solidFill>
                  <a:srgbClr val="2E4567"/>
                </a:solidFill>
                <a:latin typeface="Letter-join Basic 8" panose="02000505000000020003" pitchFamily="50" charset="0"/>
              </a:rPr>
              <a:t>Reading Lesson/Learning Wall Resources</a:t>
            </a:r>
          </a:p>
        </p:txBody>
      </p:sp>
      <p:pic>
        <p:nvPicPr>
          <p:cNvPr id="5" name="Picture 4">
            <a:extLst>
              <a:ext uri="{FF2B5EF4-FFF2-40B4-BE49-F238E27FC236}">
                <a16:creationId xmlns:a16="http://schemas.microsoft.com/office/drawing/2014/main" id="{EF9341B5-4EEB-4BA3-A899-8E926C4F5CEF}"/>
              </a:ext>
            </a:extLst>
          </p:cNvPr>
          <p:cNvPicPr>
            <a:picLocks noChangeAspect="1"/>
          </p:cNvPicPr>
          <p:nvPr/>
        </p:nvPicPr>
        <p:blipFill>
          <a:blip r:embed="rId5"/>
          <a:stretch>
            <a:fillRect/>
          </a:stretch>
        </p:blipFill>
        <p:spPr>
          <a:xfrm>
            <a:off x="4602892" y="4678288"/>
            <a:ext cx="7413872" cy="2016395"/>
          </a:xfrm>
          <a:prstGeom prst="rect">
            <a:avLst/>
          </a:prstGeom>
        </p:spPr>
      </p:pic>
    </p:spTree>
    <p:extLst>
      <p:ext uri="{BB962C8B-B14F-4D97-AF65-F5344CB8AC3E}">
        <p14:creationId xmlns:p14="http://schemas.microsoft.com/office/powerpoint/2010/main" val="3510974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AAF2AA-AFAA-5928-29D9-1E7037704EC0}"/>
              </a:ext>
            </a:extLst>
          </p:cNvPr>
          <p:cNvSpPr/>
          <p:nvPr/>
        </p:nvSpPr>
        <p:spPr>
          <a:xfrm>
            <a:off x="25594" y="-4046"/>
            <a:ext cx="12192000" cy="11562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91DDF808-72E5-9EF0-74CD-9C8606DA4E0C}"/>
              </a:ext>
            </a:extLst>
          </p:cNvPr>
          <p:cNvSpPr txBox="1"/>
          <p:nvPr/>
        </p:nvSpPr>
        <p:spPr>
          <a:xfrm>
            <a:off x="1505133" y="292666"/>
            <a:ext cx="10637020" cy="430887"/>
          </a:xfrm>
          <a:prstGeom prst="rect">
            <a:avLst/>
          </a:prstGeom>
          <a:noFill/>
        </p:spPr>
        <p:txBody>
          <a:bodyPr wrap="square" rtlCol="0">
            <a:spAutoFit/>
          </a:bodyPr>
          <a:lstStyle/>
          <a:p>
            <a:pPr algn="r"/>
            <a:r>
              <a:rPr lang="en-GB" sz="2200" dirty="0">
                <a:solidFill>
                  <a:srgbClr val="2E4567"/>
                </a:solidFill>
                <a:latin typeface="Letter-join Basic 8" panose="02000505000000020003" pitchFamily="50" charset="0"/>
              </a:rPr>
              <a:t>The Washing Line</a:t>
            </a:r>
            <a:r>
              <a:rPr lang="en-GB" sz="2200" dirty="0">
                <a:solidFill>
                  <a:srgbClr val="2E4567"/>
                </a:solidFill>
                <a:latin typeface="Avenir Book" panose="02000503020000020003" pitchFamily="2" charset="0"/>
              </a:rPr>
              <a:t>:  </a:t>
            </a:r>
          </a:p>
        </p:txBody>
      </p:sp>
      <p:sp>
        <p:nvSpPr>
          <p:cNvPr id="18" name="TextBox 17">
            <a:extLst>
              <a:ext uri="{FF2B5EF4-FFF2-40B4-BE49-F238E27FC236}">
                <a16:creationId xmlns:a16="http://schemas.microsoft.com/office/drawing/2014/main" id="{1B0F3A7E-B7DB-E021-F12F-B30BE1C27D5C}"/>
              </a:ext>
            </a:extLst>
          </p:cNvPr>
          <p:cNvSpPr txBox="1"/>
          <p:nvPr/>
        </p:nvSpPr>
        <p:spPr>
          <a:xfrm>
            <a:off x="6485683" y="1684816"/>
            <a:ext cx="5373376" cy="830997"/>
          </a:xfrm>
          <a:prstGeom prst="rect">
            <a:avLst/>
          </a:prstGeom>
          <a:noFill/>
        </p:spPr>
        <p:txBody>
          <a:bodyPr wrap="square" rtlCol="0">
            <a:spAutoFit/>
          </a:bodyPr>
          <a:lstStyle/>
          <a:p>
            <a:endParaRPr lang="en-GB" sz="2400" dirty="0">
              <a:latin typeface="Avenir Book" panose="02000503020000020003" pitchFamily="2" charset="0"/>
            </a:endParaRPr>
          </a:p>
          <a:p>
            <a:endParaRPr lang="en-GB" sz="2400" dirty="0">
              <a:latin typeface="Avenir Book" panose="02000503020000020003" pitchFamily="2" charset="0"/>
            </a:endParaRPr>
          </a:p>
        </p:txBody>
      </p:sp>
      <p:sp>
        <p:nvSpPr>
          <p:cNvPr id="4" name="TextBox 3">
            <a:extLst>
              <a:ext uri="{FF2B5EF4-FFF2-40B4-BE49-F238E27FC236}">
                <a16:creationId xmlns:a16="http://schemas.microsoft.com/office/drawing/2014/main" id="{0D9E9526-B417-EA1C-A8CB-0A572ED0A604}"/>
              </a:ext>
            </a:extLst>
          </p:cNvPr>
          <p:cNvSpPr txBox="1"/>
          <p:nvPr/>
        </p:nvSpPr>
        <p:spPr>
          <a:xfrm>
            <a:off x="141351" y="1252618"/>
            <a:ext cx="5673040" cy="5632311"/>
          </a:xfrm>
          <a:prstGeom prst="rect">
            <a:avLst/>
          </a:prstGeom>
          <a:noFill/>
        </p:spPr>
        <p:txBody>
          <a:bodyPr wrap="square" rtlCol="0">
            <a:spAutoFit/>
          </a:bodyPr>
          <a:lstStyle/>
          <a:p>
            <a:r>
              <a:rPr lang="en-GB" sz="2000" dirty="0">
                <a:latin typeface="Letter-join Basic 8" panose="02000505000000020003" pitchFamily="50" charset="0"/>
                <a:ea typeface="Calibri" panose="020F0502020204030204" pitchFamily="34" charset="0"/>
                <a:cs typeface="Calibri" panose="020F0502020204030204" pitchFamily="34" charset="0"/>
              </a:rPr>
              <a:t>The reading (and writing) journey for the week must be displayed on the washing line and referred to regularly by the teacher/children to develop independence in learning. </a:t>
            </a:r>
          </a:p>
          <a:p>
            <a:endParaRPr lang="en-GB" sz="2000" dirty="0">
              <a:latin typeface="Letter-join Basic 8" panose="02000505000000020003" pitchFamily="50" charset="0"/>
              <a:ea typeface="Calibri" panose="020F0502020204030204" pitchFamily="34" charset="0"/>
              <a:cs typeface="Calibri" panose="020F0502020204030204" pitchFamily="34" charset="0"/>
            </a:endParaRPr>
          </a:p>
          <a:p>
            <a:r>
              <a:rPr lang="en-GB" sz="2000" dirty="0">
                <a:latin typeface="Letter-join Basic 8" panose="02000505000000020003" pitchFamily="50" charset="0"/>
                <a:ea typeface="Calibri" panose="020F0502020204030204" pitchFamily="34" charset="0"/>
                <a:cs typeface="Calibri" panose="020F0502020204030204" pitchFamily="34" charset="0"/>
              </a:rPr>
              <a:t>It must be used as a visual reminder for children to maintain a view of the text as a whole and reading domains being taught for that lesson/week. The washing line is an active learning tool to remember/recap what has come before (prior learning) and how these skills build up to what is coming next.</a:t>
            </a:r>
          </a:p>
          <a:p>
            <a:endParaRPr lang="en-GB" sz="2000" dirty="0">
              <a:latin typeface="Letter-join Basic 8" panose="02000505000000020003" pitchFamily="50" charset="0"/>
              <a:ea typeface="Calibri" panose="020F0502020204030204" pitchFamily="34" charset="0"/>
              <a:cs typeface="Calibri" panose="020F0502020204030204" pitchFamily="34" charset="0"/>
            </a:endParaRPr>
          </a:p>
          <a:p>
            <a:r>
              <a:rPr lang="en-GB" sz="2000" dirty="0">
                <a:latin typeface="Letter-join Basic 8" panose="02000505000000020003" pitchFamily="50" charset="0"/>
                <a:ea typeface="Calibri" panose="020F0502020204030204" pitchFamily="34" charset="0"/>
                <a:cs typeface="Calibri" panose="020F0502020204030204" pitchFamily="34" charset="0"/>
              </a:rPr>
              <a:t>Washing lines should show the clear learning journey over the week.</a:t>
            </a:r>
          </a:p>
          <a:p>
            <a:endParaRPr lang="en-GB" sz="2000" dirty="0">
              <a:latin typeface="Letter-join Basic 8" panose="02000505000000020003" pitchFamily="50" charset="0"/>
              <a:ea typeface="Calibri" panose="020F0502020204030204" pitchFamily="34" charset="0"/>
              <a:cs typeface="Calibri" panose="020F0502020204030204" pitchFamily="34" charset="0"/>
            </a:endParaRPr>
          </a:p>
          <a:p>
            <a:r>
              <a:rPr lang="en-GB" sz="2000" dirty="0">
                <a:latin typeface="Letter-join Basic 8" panose="02000505000000020003" pitchFamily="50" charset="0"/>
                <a:ea typeface="Calibri" panose="020F0502020204030204" pitchFamily="34" charset="0"/>
                <a:cs typeface="Calibri" panose="020F0502020204030204" pitchFamily="34" charset="0"/>
              </a:rPr>
              <a:t>Each flip chart paper must have a skills focus and date written at the top of the page.</a:t>
            </a:r>
            <a:endParaRPr lang="en-GB" sz="2000" dirty="0">
              <a:latin typeface="Letter-join Basic 8" panose="02000505000000020003" pitchFamily="50" charset="0"/>
            </a:endParaRPr>
          </a:p>
        </p:txBody>
      </p:sp>
      <p:pic>
        <p:nvPicPr>
          <p:cNvPr id="7" name="Picture 6">
            <a:extLst>
              <a:ext uri="{FF2B5EF4-FFF2-40B4-BE49-F238E27FC236}">
                <a16:creationId xmlns:a16="http://schemas.microsoft.com/office/drawing/2014/main" id="{185BE1B0-0A5B-299C-E765-65A9D250AA5D}"/>
              </a:ext>
            </a:extLst>
          </p:cNvPr>
          <p:cNvPicPr>
            <a:picLocks noChangeAspect="1"/>
          </p:cNvPicPr>
          <p:nvPr/>
        </p:nvPicPr>
        <p:blipFill>
          <a:blip r:embed="rId3"/>
          <a:stretch>
            <a:fillRect/>
          </a:stretch>
        </p:blipFill>
        <p:spPr>
          <a:xfrm>
            <a:off x="5814391" y="1684816"/>
            <a:ext cx="6208643" cy="3555378"/>
          </a:xfrm>
          <a:prstGeom prst="rect">
            <a:avLst/>
          </a:prstGeom>
        </p:spPr>
      </p:pic>
      <p:pic>
        <p:nvPicPr>
          <p:cNvPr id="6" name="Picture 5" descr="A logo with a triangle and text&#10;&#10;Description automatically generated with medium confidence">
            <a:extLst>
              <a:ext uri="{FF2B5EF4-FFF2-40B4-BE49-F238E27FC236}">
                <a16:creationId xmlns:a16="http://schemas.microsoft.com/office/drawing/2014/main" id="{4B35825A-9B78-4F62-E3F6-EDC5EB00B6CF}"/>
              </a:ext>
            </a:extLst>
          </p:cNvPr>
          <p:cNvPicPr>
            <a:picLocks noChangeAspect="1"/>
          </p:cNvPicPr>
          <p:nvPr/>
        </p:nvPicPr>
        <p:blipFill>
          <a:blip r:embed="rId4"/>
          <a:stretch>
            <a:fillRect/>
          </a:stretch>
        </p:blipFill>
        <p:spPr>
          <a:xfrm>
            <a:off x="0" y="-47808"/>
            <a:ext cx="1602557" cy="1176605"/>
          </a:xfrm>
          <a:prstGeom prst="rect">
            <a:avLst/>
          </a:prstGeom>
        </p:spPr>
      </p:pic>
    </p:spTree>
    <p:extLst>
      <p:ext uri="{BB962C8B-B14F-4D97-AF65-F5344CB8AC3E}">
        <p14:creationId xmlns:p14="http://schemas.microsoft.com/office/powerpoint/2010/main" val="1644767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2758421" y="609898"/>
            <a:ext cx="9354065" cy="584775"/>
          </a:xfrm>
          <a:prstGeom prst="rect">
            <a:avLst/>
          </a:prstGeom>
          <a:noFill/>
        </p:spPr>
        <p:txBody>
          <a:bodyPr wrap="square" rtlCol="0">
            <a:spAutoFit/>
          </a:bodyPr>
          <a:lstStyle/>
          <a:p>
            <a:pPr algn="r"/>
            <a:r>
              <a:rPr lang="en-GB" sz="3200" dirty="0">
                <a:solidFill>
                  <a:srgbClr val="2E4567"/>
                </a:solidFill>
                <a:latin typeface="Letter-join Basic 8" panose="02000505000000020003" pitchFamily="50" charset="0"/>
              </a:rPr>
              <a:t>How do we plan Reading lessons?</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0" y="-221014"/>
            <a:ext cx="1928191" cy="1415687"/>
          </a:xfrm>
          <a:prstGeom prst="rect">
            <a:avLst/>
          </a:prstGeom>
        </p:spPr>
      </p:pic>
      <p:pic>
        <p:nvPicPr>
          <p:cNvPr id="3" name="Picture 2">
            <a:extLst>
              <a:ext uri="{FF2B5EF4-FFF2-40B4-BE49-F238E27FC236}">
                <a16:creationId xmlns:a16="http://schemas.microsoft.com/office/drawing/2014/main" id="{8128312C-7F0A-4C9C-A60D-2A2CE2FC196C}"/>
              </a:ext>
            </a:extLst>
          </p:cNvPr>
          <p:cNvPicPr>
            <a:picLocks noChangeAspect="1"/>
          </p:cNvPicPr>
          <p:nvPr/>
        </p:nvPicPr>
        <p:blipFill>
          <a:blip r:embed="rId3"/>
          <a:stretch>
            <a:fillRect/>
          </a:stretch>
        </p:blipFill>
        <p:spPr>
          <a:xfrm>
            <a:off x="389432" y="1877352"/>
            <a:ext cx="5114898" cy="1978048"/>
          </a:xfrm>
          <a:prstGeom prst="rect">
            <a:avLst/>
          </a:prstGeom>
        </p:spPr>
      </p:pic>
      <p:pic>
        <p:nvPicPr>
          <p:cNvPr id="5" name="Picture 4">
            <a:extLst>
              <a:ext uri="{FF2B5EF4-FFF2-40B4-BE49-F238E27FC236}">
                <a16:creationId xmlns:a16="http://schemas.microsoft.com/office/drawing/2014/main" id="{60E7A49D-E120-443D-B2A7-5A012D98E42D}"/>
              </a:ext>
            </a:extLst>
          </p:cNvPr>
          <p:cNvPicPr>
            <a:picLocks noChangeAspect="1"/>
          </p:cNvPicPr>
          <p:nvPr/>
        </p:nvPicPr>
        <p:blipFill>
          <a:blip r:embed="rId4"/>
          <a:stretch>
            <a:fillRect/>
          </a:stretch>
        </p:blipFill>
        <p:spPr>
          <a:xfrm>
            <a:off x="6340283" y="1823476"/>
            <a:ext cx="3897411" cy="2855862"/>
          </a:xfrm>
          <a:prstGeom prst="rect">
            <a:avLst/>
          </a:prstGeom>
        </p:spPr>
      </p:pic>
      <p:sp>
        <p:nvSpPr>
          <p:cNvPr id="7" name="TextBox 6">
            <a:extLst>
              <a:ext uri="{FF2B5EF4-FFF2-40B4-BE49-F238E27FC236}">
                <a16:creationId xmlns:a16="http://schemas.microsoft.com/office/drawing/2014/main" id="{5824DA30-7873-4207-88D0-1CA5C13B934D}"/>
              </a:ext>
            </a:extLst>
          </p:cNvPr>
          <p:cNvSpPr txBox="1"/>
          <p:nvPr/>
        </p:nvSpPr>
        <p:spPr>
          <a:xfrm>
            <a:off x="6793673" y="1361811"/>
            <a:ext cx="3513204" cy="461665"/>
          </a:xfrm>
          <a:prstGeom prst="rect">
            <a:avLst/>
          </a:prstGeom>
          <a:noFill/>
        </p:spPr>
        <p:txBody>
          <a:bodyPr wrap="square" rtlCol="0">
            <a:spAutoFit/>
          </a:bodyPr>
          <a:lstStyle/>
          <a:p>
            <a:r>
              <a:rPr lang="en-GB" sz="2400" b="1" u="sng" dirty="0">
                <a:latin typeface="Letter-join Basic 8" panose="02000505000000020003" pitchFamily="50" charset="0"/>
              </a:rPr>
              <a:t>KS2 Reading Domains</a:t>
            </a:r>
          </a:p>
        </p:txBody>
      </p:sp>
      <p:sp>
        <p:nvSpPr>
          <p:cNvPr id="14" name="TextBox 13">
            <a:extLst>
              <a:ext uri="{FF2B5EF4-FFF2-40B4-BE49-F238E27FC236}">
                <a16:creationId xmlns:a16="http://schemas.microsoft.com/office/drawing/2014/main" id="{C30E4F07-ADB0-4004-83AA-DF80CDFE5D6D}"/>
              </a:ext>
            </a:extLst>
          </p:cNvPr>
          <p:cNvSpPr txBox="1"/>
          <p:nvPr/>
        </p:nvSpPr>
        <p:spPr>
          <a:xfrm>
            <a:off x="983973" y="1415687"/>
            <a:ext cx="3026187" cy="461665"/>
          </a:xfrm>
          <a:prstGeom prst="rect">
            <a:avLst/>
          </a:prstGeom>
          <a:noFill/>
        </p:spPr>
        <p:txBody>
          <a:bodyPr wrap="square" rtlCol="0">
            <a:spAutoFit/>
          </a:bodyPr>
          <a:lstStyle/>
          <a:p>
            <a:r>
              <a:rPr lang="en-GB" sz="2400" b="1" u="sng" dirty="0">
                <a:latin typeface="Letter-join Basic 8" panose="02000505000000020003" pitchFamily="50" charset="0"/>
              </a:rPr>
              <a:t>KS1 Reading Domains</a:t>
            </a:r>
          </a:p>
        </p:txBody>
      </p:sp>
      <p:sp>
        <p:nvSpPr>
          <p:cNvPr id="15" name="TextBox 14">
            <a:extLst>
              <a:ext uri="{FF2B5EF4-FFF2-40B4-BE49-F238E27FC236}">
                <a16:creationId xmlns:a16="http://schemas.microsoft.com/office/drawing/2014/main" id="{99BEDC2F-6E02-4A3D-9CAA-BBF6791B8571}"/>
              </a:ext>
            </a:extLst>
          </p:cNvPr>
          <p:cNvSpPr txBox="1"/>
          <p:nvPr/>
        </p:nvSpPr>
        <p:spPr>
          <a:xfrm>
            <a:off x="219102" y="4811537"/>
            <a:ext cx="11454013" cy="1938992"/>
          </a:xfrm>
          <a:prstGeom prst="rect">
            <a:avLst/>
          </a:prstGeom>
          <a:noFill/>
        </p:spPr>
        <p:txBody>
          <a:bodyPr wrap="square" rtlCol="0">
            <a:spAutoFit/>
          </a:bodyPr>
          <a:lstStyle/>
          <a:p>
            <a:r>
              <a:rPr lang="en-GB" sz="2400" dirty="0">
                <a:latin typeface="Letter-join Basic 8" panose="02000505000000020003" pitchFamily="50" charset="0"/>
              </a:rPr>
              <a:t>We plan reading lessons using the reading skills domains for KS1 and KS2. </a:t>
            </a:r>
            <a:r>
              <a:rPr lang="en-GB" sz="2400" dirty="0" err="1">
                <a:latin typeface="Letter-join Basic 8" panose="02000505000000020003" pitchFamily="50" charset="0"/>
              </a:rPr>
              <a:t>PiXL</a:t>
            </a:r>
            <a:r>
              <a:rPr lang="en-GB" sz="2400" dirty="0">
                <a:latin typeface="Letter-join Basic 8" panose="02000505000000020003" pitchFamily="50" charset="0"/>
              </a:rPr>
              <a:t> QLAs and reading heatmaps from the most recent tests will indicate which reading content skills are weakest across your class/set and these must be taken into account when planning reading. We plan based on the need of our children to close learning gaps over time and accelerate progress</a:t>
            </a:r>
          </a:p>
        </p:txBody>
      </p:sp>
    </p:spTree>
    <p:extLst>
      <p:ext uri="{BB962C8B-B14F-4D97-AF65-F5344CB8AC3E}">
        <p14:creationId xmlns:p14="http://schemas.microsoft.com/office/powerpoint/2010/main" val="3275445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2758421" y="609898"/>
            <a:ext cx="9354065" cy="584775"/>
          </a:xfrm>
          <a:prstGeom prst="rect">
            <a:avLst/>
          </a:prstGeom>
          <a:noFill/>
        </p:spPr>
        <p:txBody>
          <a:bodyPr wrap="square" rtlCol="0">
            <a:spAutoFit/>
          </a:bodyPr>
          <a:lstStyle/>
          <a:p>
            <a:pPr algn="r"/>
            <a:r>
              <a:rPr lang="en-GB" sz="3200" dirty="0">
                <a:solidFill>
                  <a:srgbClr val="2E4567"/>
                </a:solidFill>
                <a:latin typeface="Letter-join Basic 8" panose="02000505000000020003" pitchFamily="50" charset="0"/>
              </a:rPr>
              <a:t>What do I teach and when?</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0" y="-221014"/>
            <a:ext cx="1928191" cy="1415687"/>
          </a:xfrm>
          <a:prstGeom prst="rect">
            <a:avLst/>
          </a:prstGeom>
        </p:spPr>
      </p:pic>
      <p:pic>
        <p:nvPicPr>
          <p:cNvPr id="4" name="Picture 3">
            <a:extLst>
              <a:ext uri="{FF2B5EF4-FFF2-40B4-BE49-F238E27FC236}">
                <a16:creationId xmlns:a16="http://schemas.microsoft.com/office/drawing/2014/main" id="{F7930CDC-A3B1-4395-9DA6-99017D9AE5A5}"/>
              </a:ext>
            </a:extLst>
          </p:cNvPr>
          <p:cNvPicPr>
            <a:picLocks noChangeAspect="1"/>
          </p:cNvPicPr>
          <p:nvPr/>
        </p:nvPicPr>
        <p:blipFill>
          <a:blip r:embed="rId3"/>
          <a:stretch>
            <a:fillRect/>
          </a:stretch>
        </p:blipFill>
        <p:spPr>
          <a:xfrm>
            <a:off x="728468" y="1590788"/>
            <a:ext cx="5989424" cy="4146524"/>
          </a:xfrm>
          <a:prstGeom prst="rect">
            <a:avLst/>
          </a:prstGeom>
        </p:spPr>
      </p:pic>
      <p:sp>
        <p:nvSpPr>
          <p:cNvPr id="9" name="TextBox 8">
            <a:extLst>
              <a:ext uri="{FF2B5EF4-FFF2-40B4-BE49-F238E27FC236}">
                <a16:creationId xmlns:a16="http://schemas.microsoft.com/office/drawing/2014/main" id="{9C9F2856-F498-41EF-B336-70707B84A148}"/>
              </a:ext>
            </a:extLst>
          </p:cNvPr>
          <p:cNvSpPr txBox="1"/>
          <p:nvPr/>
        </p:nvSpPr>
        <p:spPr>
          <a:xfrm>
            <a:off x="7305655" y="2903506"/>
            <a:ext cx="4305361" cy="2246769"/>
          </a:xfrm>
          <a:prstGeom prst="rect">
            <a:avLst/>
          </a:prstGeom>
          <a:noFill/>
        </p:spPr>
        <p:txBody>
          <a:bodyPr wrap="square" rtlCol="0">
            <a:spAutoFit/>
          </a:bodyPr>
          <a:lstStyle/>
          <a:p>
            <a:pPr algn="ctr"/>
            <a:r>
              <a:rPr lang="en-GB" sz="2800" dirty="0">
                <a:latin typeface="Letter-join Basic 8" panose="02000505000000020003" pitchFamily="50" charset="0"/>
              </a:rPr>
              <a:t>Poetry will remain a focus for each year group to be taught once every term (see spine for ideas to link this in)</a:t>
            </a:r>
          </a:p>
        </p:txBody>
      </p:sp>
    </p:spTree>
    <p:extLst>
      <p:ext uri="{BB962C8B-B14F-4D97-AF65-F5344CB8AC3E}">
        <p14:creationId xmlns:p14="http://schemas.microsoft.com/office/powerpoint/2010/main" val="8629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620C120-EF79-4D97-981D-34230E1553AD}"/>
              </a:ext>
            </a:extLst>
          </p:cNvPr>
          <p:cNvPicPr>
            <a:picLocks noChangeAspect="1"/>
          </p:cNvPicPr>
          <p:nvPr/>
        </p:nvPicPr>
        <p:blipFill>
          <a:blip r:embed="rId3"/>
          <a:stretch>
            <a:fillRect/>
          </a:stretch>
        </p:blipFill>
        <p:spPr>
          <a:xfrm>
            <a:off x="9177722" y="3752426"/>
            <a:ext cx="2943229" cy="3016273"/>
          </a:xfrm>
          <a:prstGeom prst="rect">
            <a:avLst/>
          </a:prstGeom>
        </p:spPr>
      </p:pic>
      <p:sp>
        <p:nvSpPr>
          <p:cNvPr id="2" name="Rectangle 1">
            <a:extLst>
              <a:ext uri="{FF2B5EF4-FFF2-40B4-BE49-F238E27FC236}">
                <a16:creationId xmlns:a16="http://schemas.microsoft.com/office/drawing/2014/main" id="{5AAAF2AA-AFAA-5928-29D9-1E7037704EC0}"/>
              </a:ext>
            </a:extLst>
          </p:cNvPr>
          <p:cNvSpPr/>
          <p:nvPr/>
        </p:nvSpPr>
        <p:spPr>
          <a:xfrm>
            <a:off x="0" y="0"/>
            <a:ext cx="12192000" cy="11562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91DDF808-72E5-9EF0-74CD-9C8606DA4E0C}"/>
              </a:ext>
            </a:extLst>
          </p:cNvPr>
          <p:cNvSpPr txBox="1"/>
          <p:nvPr/>
        </p:nvSpPr>
        <p:spPr>
          <a:xfrm>
            <a:off x="1483931" y="184556"/>
            <a:ext cx="10637020" cy="1015663"/>
          </a:xfrm>
          <a:prstGeom prst="rect">
            <a:avLst/>
          </a:prstGeom>
          <a:noFill/>
        </p:spPr>
        <p:txBody>
          <a:bodyPr wrap="square" rtlCol="0">
            <a:spAutoFit/>
          </a:bodyPr>
          <a:lstStyle/>
          <a:p>
            <a:pPr algn="ctr"/>
            <a:r>
              <a:rPr lang="en-GB" sz="3200" dirty="0">
                <a:solidFill>
                  <a:srgbClr val="2E4567"/>
                </a:solidFill>
                <a:latin typeface="Letter-join Basic 8" panose="02000505000000020003" pitchFamily="50" charset="0"/>
              </a:rPr>
              <a:t>How do we teach Reading?</a:t>
            </a:r>
          </a:p>
          <a:p>
            <a:pPr algn="ctr"/>
            <a:r>
              <a:rPr lang="en-GB" sz="2800" dirty="0">
                <a:solidFill>
                  <a:srgbClr val="2E4567"/>
                </a:solidFill>
                <a:latin typeface="Letter-join Basic 8" panose="02000505000000020003" pitchFamily="50" charset="0"/>
              </a:rPr>
              <a:t>Changes to the teaching of reading from September 2024</a:t>
            </a:r>
          </a:p>
        </p:txBody>
      </p:sp>
      <p:sp>
        <p:nvSpPr>
          <p:cNvPr id="18" name="TextBox 17">
            <a:extLst>
              <a:ext uri="{FF2B5EF4-FFF2-40B4-BE49-F238E27FC236}">
                <a16:creationId xmlns:a16="http://schemas.microsoft.com/office/drawing/2014/main" id="{1B0F3A7E-B7DB-E021-F12F-B30BE1C27D5C}"/>
              </a:ext>
            </a:extLst>
          </p:cNvPr>
          <p:cNvSpPr txBox="1"/>
          <p:nvPr/>
        </p:nvSpPr>
        <p:spPr>
          <a:xfrm>
            <a:off x="1024759" y="1739995"/>
            <a:ext cx="7583213" cy="830997"/>
          </a:xfrm>
          <a:prstGeom prst="rect">
            <a:avLst/>
          </a:prstGeom>
          <a:noFill/>
        </p:spPr>
        <p:txBody>
          <a:bodyPr wrap="square" rtlCol="0">
            <a:spAutoFit/>
          </a:bodyPr>
          <a:lstStyle/>
          <a:p>
            <a:endParaRPr lang="en-GB" sz="2400" dirty="0">
              <a:latin typeface="Avenir Book" panose="02000503020000020003" pitchFamily="2" charset="0"/>
            </a:endParaRPr>
          </a:p>
          <a:p>
            <a:endParaRPr lang="en-GB" sz="2400" dirty="0">
              <a:latin typeface="Avenir Book" panose="02000503020000020003" pitchFamily="2" charset="0"/>
            </a:endParaRPr>
          </a:p>
        </p:txBody>
      </p:sp>
      <p:sp>
        <p:nvSpPr>
          <p:cNvPr id="4" name="TextBox 3">
            <a:extLst>
              <a:ext uri="{FF2B5EF4-FFF2-40B4-BE49-F238E27FC236}">
                <a16:creationId xmlns:a16="http://schemas.microsoft.com/office/drawing/2014/main" id="{891584B7-D84B-B4D3-2D94-0F4E43A489D3}"/>
              </a:ext>
            </a:extLst>
          </p:cNvPr>
          <p:cNvSpPr txBox="1"/>
          <p:nvPr/>
        </p:nvSpPr>
        <p:spPr>
          <a:xfrm>
            <a:off x="465082" y="2139205"/>
            <a:ext cx="11027979" cy="1631216"/>
          </a:xfrm>
          <a:prstGeom prst="rect">
            <a:avLst/>
          </a:prstGeom>
          <a:noFill/>
        </p:spPr>
        <p:txBody>
          <a:bodyPr wrap="square" rtlCol="0">
            <a:spAutoFit/>
          </a:bodyPr>
          <a:lstStyle/>
          <a:p>
            <a:endParaRPr lang="en-GB" sz="2000" dirty="0">
              <a:latin typeface="Letter-join Basic 8" panose="02000505000000020003" pitchFamily="50" charset="0"/>
            </a:endParaRPr>
          </a:p>
          <a:p>
            <a:endParaRPr lang="en-GB" sz="2000" dirty="0">
              <a:latin typeface="Letter-join Basic 8" panose="02000505000000020003" pitchFamily="50" charset="0"/>
            </a:endParaRPr>
          </a:p>
          <a:p>
            <a:endParaRPr lang="en-GB" sz="2000" dirty="0">
              <a:latin typeface="Letter-join Basic 8" panose="02000505000000020003" pitchFamily="50" charset="0"/>
            </a:endParaRPr>
          </a:p>
          <a:p>
            <a:r>
              <a:rPr lang="en-GB" sz="2000" dirty="0">
                <a:latin typeface="Letter-join Basic 8" panose="02000505000000020003" pitchFamily="50" charset="0"/>
              </a:rPr>
              <a:t> </a:t>
            </a:r>
          </a:p>
          <a:p>
            <a:endParaRPr lang="en-GB" sz="2000" dirty="0">
              <a:latin typeface="Letter-join Basic 8" panose="02000505000000020003" pitchFamily="50" charset="0"/>
            </a:endParaRPr>
          </a:p>
        </p:txBody>
      </p:sp>
      <p:sp>
        <p:nvSpPr>
          <p:cNvPr id="11" name="TextBox 10">
            <a:extLst>
              <a:ext uri="{FF2B5EF4-FFF2-40B4-BE49-F238E27FC236}">
                <a16:creationId xmlns:a16="http://schemas.microsoft.com/office/drawing/2014/main" id="{574DCBA1-DDF3-325C-EA11-EC41B5462648}"/>
              </a:ext>
            </a:extLst>
          </p:cNvPr>
          <p:cNvSpPr txBox="1"/>
          <p:nvPr/>
        </p:nvSpPr>
        <p:spPr>
          <a:xfrm>
            <a:off x="252495" y="5455632"/>
            <a:ext cx="2959055" cy="369332"/>
          </a:xfrm>
          <a:prstGeom prst="rect">
            <a:avLst/>
          </a:prstGeom>
          <a:noFill/>
        </p:spPr>
        <p:txBody>
          <a:bodyPr wrap="square" rtlCol="0">
            <a:spAutoFit/>
          </a:bodyPr>
          <a:lstStyle/>
          <a:p>
            <a:r>
              <a:rPr lang="en-GB" dirty="0">
                <a:latin typeface="Letter-join Basic 8" panose="02000505000000020003" pitchFamily="50" charset="0"/>
              </a:rPr>
              <a:t>. </a:t>
            </a:r>
          </a:p>
        </p:txBody>
      </p:sp>
      <p:sp>
        <p:nvSpPr>
          <p:cNvPr id="14" name="TextBox 13">
            <a:extLst>
              <a:ext uri="{FF2B5EF4-FFF2-40B4-BE49-F238E27FC236}">
                <a16:creationId xmlns:a16="http://schemas.microsoft.com/office/drawing/2014/main" id="{8B5D15EF-EF71-1663-1069-61F21889CEAF}"/>
              </a:ext>
            </a:extLst>
          </p:cNvPr>
          <p:cNvSpPr txBox="1"/>
          <p:nvPr/>
        </p:nvSpPr>
        <p:spPr>
          <a:xfrm>
            <a:off x="71049" y="1432976"/>
            <a:ext cx="11816044" cy="5909310"/>
          </a:xfrm>
          <a:prstGeom prst="rect">
            <a:avLst/>
          </a:prstGeom>
          <a:noFill/>
        </p:spPr>
        <p:txBody>
          <a:bodyPr wrap="square" rtlCol="0">
            <a:spAutoFit/>
          </a:bodyPr>
          <a:lstStyle/>
          <a:p>
            <a:pPr marL="285750" indent="-285750">
              <a:buFontTx/>
              <a:buChar char="-"/>
            </a:pPr>
            <a:r>
              <a:rPr lang="en-GB" sz="2800" dirty="0">
                <a:latin typeface="Letter-join Basic 8" panose="02000505000000020003" pitchFamily="50" charset="0"/>
              </a:rPr>
              <a:t>Reading lessons will no longer require a bookmark. The purpose being to:</a:t>
            </a:r>
          </a:p>
          <a:p>
            <a:pPr marL="742950" lvl="1" indent="-285750">
              <a:buFontTx/>
              <a:buChar char="-"/>
            </a:pPr>
            <a:endParaRPr lang="en-GB" sz="2800" dirty="0">
              <a:latin typeface="Letter-join Basic 8" panose="02000505000000020003" pitchFamily="50" charset="0"/>
            </a:endParaRPr>
          </a:p>
          <a:p>
            <a:pPr marL="742950" lvl="1" indent="-285750">
              <a:buFontTx/>
              <a:buChar char="-"/>
            </a:pPr>
            <a:r>
              <a:rPr lang="en-GB" sz="2800" dirty="0">
                <a:latin typeface="Letter-join Basic 8" panose="02000505000000020003" pitchFamily="50" charset="0"/>
              </a:rPr>
              <a:t>Reduce cognitive load and expectations for extensive written responses. The reading lesson is to READ, understand the text/author’s choice/layout/use of language; to discuss, share ideas, debate and respond</a:t>
            </a:r>
          </a:p>
          <a:p>
            <a:pPr marL="742950" lvl="1" indent="-285750">
              <a:buFontTx/>
              <a:buChar char="-"/>
            </a:pPr>
            <a:r>
              <a:rPr lang="en-GB" sz="2800" dirty="0">
                <a:latin typeface="Letter-join Basic 8" panose="02000505000000020003" pitchFamily="50" charset="0"/>
              </a:rPr>
              <a:t>Allow books to show a more considered response to the </a:t>
            </a:r>
          </a:p>
          <a:p>
            <a:pPr lvl="1"/>
            <a:r>
              <a:rPr lang="en-GB" sz="2800" dirty="0">
                <a:latin typeface="Letter-join Basic 8" panose="02000505000000020003" pitchFamily="50" charset="0"/>
              </a:rPr>
              <a:t>  text rather than sketchy answers to ill-prepared </a:t>
            </a:r>
          </a:p>
          <a:p>
            <a:pPr lvl="1"/>
            <a:r>
              <a:rPr lang="en-GB" sz="2800" dirty="0">
                <a:latin typeface="Letter-join Basic 8" panose="02000505000000020003" pitchFamily="50" charset="0"/>
              </a:rPr>
              <a:t>  questions on a bookmark</a:t>
            </a:r>
          </a:p>
          <a:p>
            <a:pPr lvl="1"/>
            <a:endParaRPr lang="en-GB" sz="2800" dirty="0">
              <a:latin typeface="Letter-join Basic 8" panose="02000505000000020003" pitchFamily="50" charset="0"/>
            </a:endParaRPr>
          </a:p>
          <a:p>
            <a:pPr marL="431800" lvl="1" indent="-342900">
              <a:buFontTx/>
              <a:buChar char="-"/>
            </a:pPr>
            <a:r>
              <a:rPr lang="en-GB" sz="2800" dirty="0">
                <a:latin typeface="Letter-join Basic 8" panose="02000505000000020003" pitchFamily="50" charset="0"/>
              </a:rPr>
              <a:t>Lesson pace is ESSENTIAL and the structure will follow </a:t>
            </a:r>
          </a:p>
          <a:p>
            <a:pPr marL="88900" lvl="1"/>
            <a:r>
              <a:rPr lang="en-GB" sz="2800" dirty="0">
                <a:latin typeface="Letter-join Basic 8" panose="02000505000000020003" pitchFamily="50" charset="0"/>
              </a:rPr>
              <a:t>   the 3-part format as shown on the next slide.</a:t>
            </a:r>
          </a:p>
          <a:p>
            <a:pPr marL="88900" lvl="1"/>
            <a:endParaRPr lang="en-GB" sz="1000" dirty="0">
              <a:latin typeface="Letter-join Basic 8" panose="02000505000000020003" pitchFamily="50" charset="0"/>
            </a:endParaRPr>
          </a:p>
          <a:p>
            <a:pPr marL="88900" lvl="1"/>
            <a:endParaRPr lang="en-GB" sz="1200" dirty="0">
              <a:latin typeface="Letter-join Basic 8" panose="02000505000000020003" pitchFamily="50" charset="0"/>
            </a:endParaRPr>
          </a:p>
          <a:p>
            <a:endParaRPr lang="en-GB" sz="2400" dirty="0">
              <a:latin typeface="Letter-join Basic 8" panose="02000505000000020003" pitchFamily="50" charset="0"/>
            </a:endParaRPr>
          </a:p>
          <a:p>
            <a:endParaRPr lang="en-GB" sz="2400" dirty="0">
              <a:latin typeface="Letter-join Basic 8" panose="02000505000000020003" pitchFamily="50" charset="0"/>
            </a:endParaRPr>
          </a:p>
        </p:txBody>
      </p:sp>
      <p:pic>
        <p:nvPicPr>
          <p:cNvPr id="6" name="Picture 5" descr="A logo with a triangle and text&#10;&#10;Description automatically generated with medium confidence">
            <a:extLst>
              <a:ext uri="{FF2B5EF4-FFF2-40B4-BE49-F238E27FC236}">
                <a16:creationId xmlns:a16="http://schemas.microsoft.com/office/drawing/2014/main" id="{D75A7E19-7458-983C-AD22-2FCFD9B2F0F4}"/>
              </a:ext>
            </a:extLst>
          </p:cNvPr>
          <p:cNvPicPr>
            <a:picLocks noChangeAspect="1"/>
          </p:cNvPicPr>
          <p:nvPr/>
        </p:nvPicPr>
        <p:blipFill>
          <a:blip r:embed="rId4"/>
          <a:stretch>
            <a:fillRect/>
          </a:stretch>
        </p:blipFill>
        <p:spPr>
          <a:xfrm>
            <a:off x="0" y="-47808"/>
            <a:ext cx="1602557" cy="1176605"/>
          </a:xfrm>
          <a:prstGeom prst="rect">
            <a:avLst/>
          </a:prstGeom>
        </p:spPr>
      </p:pic>
    </p:spTree>
    <p:extLst>
      <p:ext uri="{BB962C8B-B14F-4D97-AF65-F5344CB8AC3E}">
        <p14:creationId xmlns:p14="http://schemas.microsoft.com/office/powerpoint/2010/main" val="2423573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4E25261-EA9B-431E-6AAE-8E1C131B5B3C}"/>
              </a:ext>
            </a:extLst>
          </p:cNvPr>
          <p:cNvSpPr/>
          <p:nvPr/>
        </p:nvSpPr>
        <p:spPr>
          <a:xfrm>
            <a:off x="0" y="1156288"/>
            <a:ext cx="12192000" cy="5701712"/>
          </a:xfrm>
          <a:prstGeom prst="rect">
            <a:avLst/>
          </a:prstGeom>
          <a:solidFill>
            <a:srgbClr val="DDEAF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5AAAF2AA-AFAA-5928-29D9-1E7037704EC0}"/>
              </a:ext>
            </a:extLst>
          </p:cNvPr>
          <p:cNvSpPr/>
          <p:nvPr/>
        </p:nvSpPr>
        <p:spPr>
          <a:xfrm>
            <a:off x="0" y="0"/>
            <a:ext cx="12192000" cy="11562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91DDF808-72E5-9EF0-74CD-9C8606DA4E0C}"/>
              </a:ext>
            </a:extLst>
          </p:cNvPr>
          <p:cNvSpPr txBox="1"/>
          <p:nvPr/>
        </p:nvSpPr>
        <p:spPr>
          <a:xfrm>
            <a:off x="1470516" y="17515"/>
            <a:ext cx="10637020" cy="1138773"/>
          </a:xfrm>
          <a:prstGeom prst="rect">
            <a:avLst/>
          </a:prstGeom>
          <a:noFill/>
        </p:spPr>
        <p:txBody>
          <a:bodyPr wrap="square" rtlCol="0">
            <a:spAutoFit/>
          </a:bodyPr>
          <a:lstStyle/>
          <a:p>
            <a:pPr algn="ctr"/>
            <a:r>
              <a:rPr lang="en-GB" sz="3600" dirty="0">
                <a:solidFill>
                  <a:srgbClr val="2E4567"/>
                </a:solidFill>
                <a:latin typeface="Letter-join Basic 8" panose="02000505000000020003" pitchFamily="50" charset="0"/>
              </a:rPr>
              <a:t>How do we teach Reading?</a:t>
            </a:r>
          </a:p>
          <a:p>
            <a:pPr algn="ctr"/>
            <a:r>
              <a:rPr lang="en-GB" sz="3200" dirty="0">
                <a:solidFill>
                  <a:srgbClr val="2E4567"/>
                </a:solidFill>
                <a:latin typeface="Letter-join Basic 8" panose="02000505000000020003" pitchFamily="50" charset="0"/>
              </a:rPr>
              <a:t>Changes to the teaching of reading from September 2024</a:t>
            </a:r>
          </a:p>
        </p:txBody>
      </p:sp>
      <p:sp>
        <p:nvSpPr>
          <p:cNvPr id="18" name="TextBox 17">
            <a:extLst>
              <a:ext uri="{FF2B5EF4-FFF2-40B4-BE49-F238E27FC236}">
                <a16:creationId xmlns:a16="http://schemas.microsoft.com/office/drawing/2014/main" id="{1B0F3A7E-B7DB-E021-F12F-B30BE1C27D5C}"/>
              </a:ext>
            </a:extLst>
          </p:cNvPr>
          <p:cNvSpPr txBox="1"/>
          <p:nvPr/>
        </p:nvSpPr>
        <p:spPr>
          <a:xfrm>
            <a:off x="1024759" y="1739995"/>
            <a:ext cx="7583213" cy="830997"/>
          </a:xfrm>
          <a:prstGeom prst="rect">
            <a:avLst/>
          </a:prstGeom>
          <a:noFill/>
        </p:spPr>
        <p:txBody>
          <a:bodyPr wrap="square" rtlCol="0">
            <a:spAutoFit/>
          </a:bodyPr>
          <a:lstStyle/>
          <a:p>
            <a:endParaRPr lang="en-GB" sz="2400" dirty="0">
              <a:latin typeface="Avenir Book" panose="02000503020000020003" pitchFamily="2" charset="0"/>
            </a:endParaRPr>
          </a:p>
          <a:p>
            <a:endParaRPr lang="en-GB" sz="2400" dirty="0">
              <a:latin typeface="Avenir Book" panose="02000503020000020003" pitchFamily="2" charset="0"/>
            </a:endParaRPr>
          </a:p>
        </p:txBody>
      </p:sp>
      <p:sp>
        <p:nvSpPr>
          <p:cNvPr id="4" name="TextBox 3">
            <a:extLst>
              <a:ext uri="{FF2B5EF4-FFF2-40B4-BE49-F238E27FC236}">
                <a16:creationId xmlns:a16="http://schemas.microsoft.com/office/drawing/2014/main" id="{891584B7-D84B-B4D3-2D94-0F4E43A489D3}"/>
              </a:ext>
            </a:extLst>
          </p:cNvPr>
          <p:cNvSpPr txBox="1"/>
          <p:nvPr/>
        </p:nvSpPr>
        <p:spPr>
          <a:xfrm>
            <a:off x="465082" y="2139205"/>
            <a:ext cx="11027979" cy="1631216"/>
          </a:xfrm>
          <a:prstGeom prst="rect">
            <a:avLst/>
          </a:prstGeom>
          <a:noFill/>
        </p:spPr>
        <p:txBody>
          <a:bodyPr wrap="square" rtlCol="0">
            <a:spAutoFit/>
          </a:bodyPr>
          <a:lstStyle/>
          <a:p>
            <a:endParaRPr lang="en-GB" sz="2000" dirty="0">
              <a:latin typeface="Avenir Book" panose="02000503020000020003" pitchFamily="2" charset="0"/>
            </a:endParaRPr>
          </a:p>
          <a:p>
            <a:endParaRPr lang="en-GB" sz="2000" dirty="0">
              <a:latin typeface="Avenir Book" panose="02000503020000020003" pitchFamily="2" charset="0"/>
            </a:endParaRPr>
          </a:p>
          <a:p>
            <a:endParaRPr lang="en-GB" sz="2000" dirty="0">
              <a:latin typeface="Avenir Book" panose="02000503020000020003" pitchFamily="2" charset="0"/>
            </a:endParaRPr>
          </a:p>
          <a:p>
            <a:r>
              <a:rPr lang="en-GB" sz="2000" dirty="0">
                <a:latin typeface="Avenir Book" panose="02000503020000020003" pitchFamily="2" charset="0"/>
              </a:rPr>
              <a:t> </a:t>
            </a:r>
          </a:p>
          <a:p>
            <a:endParaRPr lang="en-GB" sz="2000" dirty="0">
              <a:latin typeface="Avenir Book" panose="02000503020000020003" pitchFamily="2" charset="0"/>
            </a:endParaRPr>
          </a:p>
        </p:txBody>
      </p:sp>
      <p:sp>
        <p:nvSpPr>
          <p:cNvPr id="11" name="TextBox 10">
            <a:extLst>
              <a:ext uri="{FF2B5EF4-FFF2-40B4-BE49-F238E27FC236}">
                <a16:creationId xmlns:a16="http://schemas.microsoft.com/office/drawing/2014/main" id="{574DCBA1-DDF3-325C-EA11-EC41B5462648}"/>
              </a:ext>
            </a:extLst>
          </p:cNvPr>
          <p:cNvSpPr txBox="1"/>
          <p:nvPr/>
        </p:nvSpPr>
        <p:spPr>
          <a:xfrm>
            <a:off x="252495" y="5455632"/>
            <a:ext cx="2959055" cy="369332"/>
          </a:xfrm>
          <a:prstGeom prst="rect">
            <a:avLst/>
          </a:prstGeom>
          <a:noFill/>
        </p:spPr>
        <p:txBody>
          <a:bodyPr wrap="square" rtlCol="0">
            <a:spAutoFit/>
          </a:bodyPr>
          <a:lstStyle/>
          <a:p>
            <a:r>
              <a:rPr lang="en-GB" dirty="0">
                <a:latin typeface="Avenir Book" panose="02000503020000020003" pitchFamily="2" charset="0"/>
              </a:rPr>
              <a:t>. </a:t>
            </a:r>
          </a:p>
        </p:txBody>
      </p:sp>
      <p:pic>
        <p:nvPicPr>
          <p:cNvPr id="6" name="Picture 5" descr="A logo with a triangle and text&#10;&#10;Description automatically generated with medium confidence">
            <a:extLst>
              <a:ext uri="{FF2B5EF4-FFF2-40B4-BE49-F238E27FC236}">
                <a16:creationId xmlns:a16="http://schemas.microsoft.com/office/drawing/2014/main" id="{D75A7E19-7458-983C-AD22-2FCFD9B2F0F4}"/>
              </a:ext>
            </a:extLst>
          </p:cNvPr>
          <p:cNvPicPr>
            <a:picLocks noChangeAspect="1"/>
          </p:cNvPicPr>
          <p:nvPr/>
        </p:nvPicPr>
        <p:blipFill>
          <a:blip r:embed="rId3"/>
          <a:stretch>
            <a:fillRect/>
          </a:stretch>
        </p:blipFill>
        <p:spPr>
          <a:xfrm>
            <a:off x="0" y="-47808"/>
            <a:ext cx="1602557" cy="1176605"/>
          </a:xfrm>
          <a:prstGeom prst="rect">
            <a:avLst/>
          </a:prstGeom>
        </p:spPr>
      </p:pic>
      <p:pic>
        <p:nvPicPr>
          <p:cNvPr id="7" name="Picture 6">
            <a:extLst>
              <a:ext uri="{FF2B5EF4-FFF2-40B4-BE49-F238E27FC236}">
                <a16:creationId xmlns:a16="http://schemas.microsoft.com/office/drawing/2014/main" id="{EE1B08EF-FF29-400A-8E2D-7FB78B89D067}"/>
              </a:ext>
            </a:extLst>
          </p:cNvPr>
          <p:cNvPicPr>
            <a:picLocks noChangeAspect="1"/>
          </p:cNvPicPr>
          <p:nvPr/>
        </p:nvPicPr>
        <p:blipFill>
          <a:blip r:embed="rId4"/>
          <a:stretch>
            <a:fillRect/>
          </a:stretch>
        </p:blipFill>
        <p:spPr>
          <a:xfrm>
            <a:off x="2391150" y="1284453"/>
            <a:ext cx="6308839" cy="4119501"/>
          </a:xfrm>
          <a:prstGeom prst="rect">
            <a:avLst/>
          </a:prstGeom>
        </p:spPr>
      </p:pic>
      <p:sp>
        <p:nvSpPr>
          <p:cNvPr id="5" name="TextBox 4">
            <a:extLst>
              <a:ext uri="{FF2B5EF4-FFF2-40B4-BE49-F238E27FC236}">
                <a16:creationId xmlns:a16="http://schemas.microsoft.com/office/drawing/2014/main" id="{980B2D75-872F-436A-824A-54843784558E}"/>
              </a:ext>
            </a:extLst>
          </p:cNvPr>
          <p:cNvSpPr txBox="1"/>
          <p:nvPr/>
        </p:nvSpPr>
        <p:spPr>
          <a:xfrm>
            <a:off x="7158171" y="1723635"/>
            <a:ext cx="4334890" cy="1200329"/>
          </a:xfrm>
          <a:prstGeom prst="rect">
            <a:avLst/>
          </a:prstGeom>
          <a:noFill/>
        </p:spPr>
        <p:txBody>
          <a:bodyPr wrap="square" rtlCol="0">
            <a:spAutoFit/>
          </a:bodyPr>
          <a:lstStyle/>
          <a:p>
            <a:pPr algn="ctr"/>
            <a:r>
              <a:rPr lang="en-GB" sz="2400" dirty="0">
                <a:latin typeface="Avenir Book" panose="02000503020000020003" pitchFamily="2" charset="0"/>
              </a:rPr>
              <a:t>Entry (10 mins)</a:t>
            </a:r>
          </a:p>
          <a:p>
            <a:pPr algn="ctr"/>
            <a:r>
              <a:rPr lang="en-GB" sz="2400" dirty="0">
                <a:solidFill>
                  <a:srgbClr val="CC00CC"/>
                </a:solidFill>
                <a:latin typeface="Avenir Book" panose="02000503020000020003" pitchFamily="2" charset="0"/>
              </a:rPr>
              <a:t>Quiz everyday</a:t>
            </a:r>
          </a:p>
          <a:p>
            <a:pPr algn="ctr"/>
            <a:endParaRPr lang="en-GB" sz="2400" dirty="0">
              <a:solidFill>
                <a:srgbClr val="CC00CC"/>
              </a:solidFill>
              <a:latin typeface="Avenir Book" panose="02000503020000020003" pitchFamily="2" charset="0"/>
            </a:endParaRPr>
          </a:p>
        </p:txBody>
      </p:sp>
      <p:sp>
        <p:nvSpPr>
          <p:cNvPr id="12" name="TextBox 11">
            <a:extLst>
              <a:ext uri="{FF2B5EF4-FFF2-40B4-BE49-F238E27FC236}">
                <a16:creationId xmlns:a16="http://schemas.microsoft.com/office/drawing/2014/main" id="{818924F8-E9D2-4603-813F-7327EB581093}"/>
              </a:ext>
            </a:extLst>
          </p:cNvPr>
          <p:cNvSpPr txBox="1"/>
          <p:nvPr/>
        </p:nvSpPr>
        <p:spPr>
          <a:xfrm>
            <a:off x="60601" y="2598483"/>
            <a:ext cx="3504357" cy="1938992"/>
          </a:xfrm>
          <a:prstGeom prst="rect">
            <a:avLst/>
          </a:prstGeom>
          <a:noFill/>
        </p:spPr>
        <p:txBody>
          <a:bodyPr wrap="square" rtlCol="0">
            <a:spAutoFit/>
          </a:bodyPr>
          <a:lstStyle/>
          <a:p>
            <a:pPr algn="ctr"/>
            <a:r>
              <a:rPr lang="en-GB" sz="2400" dirty="0">
                <a:latin typeface="Avenir Book" panose="02000503020000020003" pitchFamily="2" charset="0"/>
              </a:rPr>
              <a:t>Partner talk/Individual Thinking + WE DO (15 mins)</a:t>
            </a:r>
          </a:p>
          <a:p>
            <a:pPr algn="ctr"/>
            <a:r>
              <a:rPr lang="en-GB" sz="2400" dirty="0">
                <a:solidFill>
                  <a:srgbClr val="CC00CC"/>
                </a:solidFill>
                <a:latin typeface="Avenir Book" panose="02000503020000020003" pitchFamily="2" charset="0"/>
              </a:rPr>
              <a:t>Access to extract, skill focussed questions</a:t>
            </a:r>
          </a:p>
        </p:txBody>
      </p:sp>
      <p:sp>
        <p:nvSpPr>
          <p:cNvPr id="13" name="TextBox 12">
            <a:extLst>
              <a:ext uri="{FF2B5EF4-FFF2-40B4-BE49-F238E27FC236}">
                <a16:creationId xmlns:a16="http://schemas.microsoft.com/office/drawing/2014/main" id="{B975B148-D3E4-4A08-A780-90FF1F0979A5}"/>
              </a:ext>
            </a:extLst>
          </p:cNvPr>
          <p:cNvSpPr txBox="1"/>
          <p:nvPr/>
        </p:nvSpPr>
        <p:spPr>
          <a:xfrm>
            <a:off x="8864525" y="3933478"/>
            <a:ext cx="3278110" cy="1569660"/>
          </a:xfrm>
          <a:prstGeom prst="rect">
            <a:avLst/>
          </a:prstGeom>
          <a:noFill/>
        </p:spPr>
        <p:txBody>
          <a:bodyPr wrap="square" rtlCol="0">
            <a:spAutoFit/>
          </a:bodyPr>
          <a:lstStyle/>
          <a:p>
            <a:pPr algn="ctr"/>
            <a:r>
              <a:rPr lang="en-GB" sz="2400" dirty="0">
                <a:latin typeface="Avenir Book" panose="02000503020000020003" pitchFamily="2" charset="0"/>
              </a:rPr>
              <a:t>YOU DO</a:t>
            </a:r>
          </a:p>
          <a:p>
            <a:pPr algn="ctr"/>
            <a:r>
              <a:rPr lang="en-GB" sz="2400" dirty="0">
                <a:solidFill>
                  <a:srgbClr val="CC00CC"/>
                </a:solidFill>
                <a:latin typeface="Avenir Book" panose="02000503020000020003" pitchFamily="2" charset="0"/>
              </a:rPr>
              <a:t>Justify – Discuss – Correct – Push </a:t>
            </a:r>
            <a:r>
              <a:rPr lang="en-GB" sz="2400" dirty="0">
                <a:latin typeface="Avenir Book" panose="02000503020000020003" pitchFamily="2" charset="0"/>
              </a:rPr>
              <a:t>(10 mins)</a:t>
            </a:r>
          </a:p>
        </p:txBody>
      </p:sp>
      <p:cxnSp>
        <p:nvCxnSpPr>
          <p:cNvPr id="17" name="Straight Arrow Connector 16">
            <a:extLst>
              <a:ext uri="{FF2B5EF4-FFF2-40B4-BE49-F238E27FC236}">
                <a16:creationId xmlns:a16="http://schemas.microsoft.com/office/drawing/2014/main" id="{F95F016B-6464-4A15-842D-2B1422796354}"/>
              </a:ext>
            </a:extLst>
          </p:cNvPr>
          <p:cNvCxnSpPr>
            <a:cxnSpLocks/>
          </p:cNvCxnSpPr>
          <p:nvPr/>
        </p:nvCxnSpPr>
        <p:spPr>
          <a:xfrm flipH="1">
            <a:off x="6312549" y="1918911"/>
            <a:ext cx="952955" cy="20393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53C271D2-97A8-49C6-BFD9-769EF367599C}"/>
              </a:ext>
            </a:extLst>
          </p:cNvPr>
          <p:cNvCxnSpPr>
            <a:cxnSpLocks/>
          </p:cNvCxnSpPr>
          <p:nvPr/>
        </p:nvCxnSpPr>
        <p:spPr>
          <a:xfrm>
            <a:off x="3414003" y="3094161"/>
            <a:ext cx="730949" cy="765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9AF52AA5-D0E4-4796-84F7-C3F56614AD4B}"/>
              </a:ext>
            </a:extLst>
          </p:cNvPr>
          <p:cNvCxnSpPr>
            <a:cxnSpLocks/>
          </p:cNvCxnSpPr>
          <p:nvPr/>
        </p:nvCxnSpPr>
        <p:spPr>
          <a:xfrm flipH="1" flipV="1">
            <a:off x="8251653" y="4596172"/>
            <a:ext cx="1069308" cy="31693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0" name="TextBox 29">
            <a:extLst>
              <a:ext uri="{FF2B5EF4-FFF2-40B4-BE49-F238E27FC236}">
                <a16:creationId xmlns:a16="http://schemas.microsoft.com/office/drawing/2014/main" id="{F8774701-2901-49C5-91BF-1A28D687519F}"/>
              </a:ext>
            </a:extLst>
          </p:cNvPr>
          <p:cNvSpPr txBox="1"/>
          <p:nvPr/>
        </p:nvSpPr>
        <p:spPr>
          <a:xfrm>
            <a:off x="9319" y="5941681"/>
            <a:ext cx="11939504" cy="830997"/>
          </a:xfrm>
          <a:prstGeom prst="rect">
            <a:avLst/>
          </a:prstGeom>
          <a:noFill/>
        </p:spPr>
        <p:txBody>
          <a:bodyPr wrap="square">
            <a:spAutoFit/>
          </a:bodyPr>
          <a:lstStyle/>
          <a:p>
            <a:pPr marL="88900" lvl="1" algn="ctr"/>
            <a:r>
              <a:rPr lang="en-GB" sz="2400" dirty="0">
                <a:latin typeface="Avenir Book" panose="02000503020000020003" pitchFamily="2" charset="0"/>
              </a:rPr>
              <a:t>The lesson will end with </a:t>
            </a:r>
            <a:r>
              <a:rPr lang="en-GB" sz="2400" dirty="0">
                <a:solidFill>
                  <a:schemeClr val="accent6"/>
                </a:solidFill>
                <a:latin typeface="Avenir Book" panose="02000503020000020003" pitchFamily="2" charset="0"/>
              </a:rPr>
              <a:t>correction/push (in green pen) to </a:t>
            </a:r>
            <a:r>
              <a:rPr lang="en-GB" sz="2400" dirty="0">
                <a:latin typeface="Avenir Book" panose="02000503020000020003" pitchFamily="2" charset="0"/>
              </a:rPr>
              <a:t>extend/develop individual understanding of the: “To what extent do you agree with….. statement?”</a:t>
            </a:r>
          </a:p>
        </p:txBody>
      </p:sp>
    </p:spTree>
    <p:extLst>
      <p:ext uri="{BB962C8B-B14F-4D97-AF65-F5344CB8AC3E}">
        <p14:creationId xmlns:p14="http://schemas.microsoft.com/office/powerpoint/2010/main" val="5716931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1150960" y="567331"/>
            <a:ext cx="11041040" cy="523220"/>
          </a:xfrm>
          <a:prstGeom prst="rect">
            <a:avLst/>
          </a:prstGeom>
          <a:noFill/>
        </p:spPr>
        <p:txBody>
          <a:bodyPr wrap="square" rtlCol="0">
            <a:spAutoFit/>
          </a:bodyPr>
          <a:lstStyle/>
          <a:p>
            <a:pPr algn="r"/>
            <a:r>
              <a:rPr lang="en-GB" sz="2800" dirty="0">
                <a:solidFill>
                  <a:srgbClr val="2E4567"/>
                </a:solidFill>
                <a:latin typeface="Letter-join Basic 8" panose="02000505000000020003" pitchFamily="50" charset="0"/>
              </a:rPr>
              <a:t>A model sequence of learning: MIRO for Y6 Fiction: Holes</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0" y="-221014"/>
            <a:ext cx="1928191" cy="1415687"/>
          </a:xfrm>
          <a:prstGeom prst="rect">
            <a:avLst/>
          </a:prstGeom>
        </p:spPr>
      </p:pic>
      <p:pic>
        <p:nvPicPr>
          <p:cNvPr id="4" name="Picture 3">
            <a:extLst>
              <a:ext uri="{FF2B5EF4-FFF2-40B4-BE49-F238E27FC236}">
                <a16:creationId xmlns:a16="http://schemas.microsoft.com/office/drawing/2014/main" id="{4290476F-EB68-4853-B483-BC64D6A28DAA}"/>
              </a:ext>
            </a:extLst>
          </p:cNvPr>
          <p:cNvPicPr>
            <a:picLocks noChangeAspect="1"/>
          </p:cNvPicPr>
          <p:nvPr/>
        </p:nvPicPr>
        <p:blipFill>
          <a:blip r:embed="rId3"/>
          <a:stretch>
            <a:fillRect/>
          </a:stretch>
        </p:blipFill>
        <p:spPr>
          <a:xfrm>
            <a:off x="84489" y="1194673"/>
            <a:ext cx="4124976" cy="1643495"/>
          </a:xfrm>
          <a:prstGeom prst="rect">
            <a:avLst/>
          </a:prstGeom>
        </p:spPr>
      </p:pic>
      <p:pic>
        <p:nvPicPr>
          <p:cNvPr id="6" name="Picture 5">
            <a:extLst>
              <a:ext uri="{FF2B5EF4-FFF2-40B4-BE49-F238E27FC236}">
                <a16:creationId xmlns:a16="http://schemas.microsoft.com/office/drawing/2014/main" id="{2442840B-3343-4285-ACD9-B0D78D45ED03}"/>
              </a:ext>
            </a:extLst>
          </p:cNvPr>
          <p:cNvPicPr>
            <a:picLocks noChangeAspect="1"/>
          </p:cNvPicPr>
          <p:nvPr/>
        </p:nvPicPr>
        <p:blipFill>
          <a:blip r:embed="rId4"/>
          <a:stretch>
            <a:fillRect/>
          </a:stretch>
        </p:blipFill>
        <p:spPr>
          <a:xfrm>
            <a:off x="4425633" y="1354456"/>
            <a:ext cx="4268929" cy="1483713"/>
          </a:xfrm>
          <a:prstGeom prst="rect">
            <a:avLst/>
          </a:prstGeom>
        </p:spPr>
      </p:pic>
      <p:pic>
        <p:nvPicPr>
          <p:cNvPr id="9" name="Picture 8">
            <a:extLst>
              <a:ext uri="{FF2B5EF4-FFF2-40B4-BE49-F238E27FC236}">
                <a16:creationId xmlns:a16="http://schemas.microsoft.com/office/drawing/2014/main" id="{A4BD706A-C7A5-4B66-9F16-328D1262769C}"/>
              </a:ext>
            </a:extLst>
          </p:cNvPr>
          <p:cNvPicPr>
            <a:picLocks noChangeAspect="1"/>
          </p:cNvPicPr>
          <p:nvPr/>
        </p:nvPicPr>
        <p:blipFill>
          <a:blip r:embed="rId5"/>
          <a:stretch>
            <a:fillRect/>
          </a:stretch>
        </p:blipFill>
        <p:spPr>
          <a:xfrm>
            <a:off x="6671480" y="2985666"/>
            <a:ext cx="4846895" cy="1589573"/>
          </a:xfrm>
          <a:prstGeom prst="rect">
            <a:avLst/>
          </a:prstGeom>
        </p:spPr>
      </p:pic>
      <p:pic>
        <p:nvPicPr>
          <p:cNvPr id="14" name="Picture 13">
            <a:extLst>
              <a:ext uri="{FF2B5EF4-FFF2-40B4-BE49-F238E27FC236}">
                <a16:creationId xmlns:a16="http://schemas.microsoft.com/office/drawing/2014/main" id="{A5EA15C8-ADEC-4844-BB6D-9195A712EB7E}"/>
              </a:ext>
            </a:extLst>
          </p:cNvPr>
          <p:cNvPicPr>
            <a:picLocks noChangeAspect="1"/>
          </p:cNvPicPr>
          <p:nvPr/>
        </p:nvPicPr>
        <p:blipFill>
          <a:blip r:embed="rId6"/>
          <a:stretch>
            <a:fillRect/>
          </a:stretch>
        </p:blipFill>
        <p:spPr>
          <a:xfrm>
            <a:off x="400194" y="4093993"/>
            <a:ext cx="5120327" cy="1646789"/>
          </a:xfrm>
          <a:prstGeom prst="rect">
            <a:avLst/>
          </a:prstGeom>
        </p:spPr>
      </p:pic>
      <p:pic>
        <p:nvPicPr>
          <p:cNvPr id="16" name="Picture 15">
            <a:extLst>
              <a:ext uri="{FF2B5EF4-FFF2-40B4-BE49-F238E27FC236}">
                <a16:creationId xmlns:a16="http://schemas.microsoft.com/office/drawing/2014/main" id="{B414856E-B0DA-4F5E-BAE2-999638EDACDB}"/>
              </a:ext>
            </a:extLst>
          </p:cNvPr>
          <p:cNvPicPr>
            <a:picLocks noChangeAspect="1"/>
          </p:cNvPicPr>
          <p:nvPr/>
        </p:nvPicPr>
        <p:blipFill>
          <a:blip r:embed="rId7"/>
          <a:stretch>
            <a:fillRect/>
          </a:stretch>
        </p:blipFill>
        <p:spPr>
          <a:xfrm>
            <a:off x="6060492" y="5011656"/>
            <a:ext cx="5268141" cy="1769232"/>
          </a:xfrm>
          <a:prstGeom prst="rect">
            <a:avLst/>
          </a:prstGeom>
        </p:spPr>
      </p:pic>
      <p:cxnSp>
        <p:nvCxnSpPr>
          <p:cNvPr id="20" name="Straight Arrow Connector 19">
            <a:extLst>
              <a:ext uri="{FF2B5EF4-FFF2-40B4-BE49-F238E27FC236}">
                <a16:creationId xmlns:a16="http://schemas.microsoft.com/office/drawing/2014/main" id="{D35ACAB2-109D-404E-85F1-B931385BBECB}"/>
              </a:ext>
            </a:extLst>
          </p:cNvPr>
          <p:cNvCxnSpPr/>
          <p:nvPr/>
        </p:nvCxnSpPr>
        <p:spPr>
          <a:xfrm>
            <a:off x="3808429" y="1762004"/>
            <a:ext cx="546755" cy="14209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8B9E09A8-A824-4355-8A85-E45F11AD6BE9}"/>
              </a:ext>
            </a:extLst>
          </p:cNvPr>
          <p:cNvCxnSpPr/>
          <p:nvPr/>
        </p:nvCxnSpPr>
        <p:spPr>
          <a:xfrm>
            <a:off x="8694562" y="1904103"/>
            <a:ext cx="901925" cy="108156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ABECDD82-0ABB-4163-8ECA-3658FE3D27D0}"/>
              </a:ext>
            </a:extLst>
          </p:cNvPr>
          <p:cNvCxnSpPr/>
          <p:nvPr/>
        </p:nvCxnSpPr>
        <p:spPr>
          <a:xfrm flipH="1">
            <a:off x="4506012" y="3544478"/>
            <a:ext cx="2054085" cy="43363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6" name="Straight Arrow Connector 25">
            <a:extLst>
              <a:ext uri="{FF2B5EF4-FFF2-40B4-BE49-F238E27FC236}">
                <a16:creationId xmlns:a16="http://schemas.microsoft.com/office/drawing/2014/main" id="{F9AB97AA-2760-4139-8886-8A646EC3AA6E}"/>
              </a:ext>
            </a:extLst>
          </p:cNvPr>
          <p:cNvCxnSpPr/>
          <p:nvPr/>
        </p:nvCxnSpPr>
        <p:spPr>
          <a:xfrm>
            <a:off x="4289196" y="5806911"/>
            <a:ext cx="1771296" cy="48375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13981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839875" y="454887"/>
            <a:ext cx="11041040" cy="769441"/>
          </a:xfrm>
          <a:prstGeom prst="rect">
            <a:avLst/>
          </a:prstGeom>
          <a:noFill/>
        </p:spPr>
        <p:txBody>
          <a:bodyPr wrap="square" rtlCol="0">
            <a:spAutoFit/>
          </a:bodyPr>
          <a:lstStyle/>
          <a:p>
            <a:pPr marL="1433513"/>
            <a:r>
              <a:rPr lang="en-GB" sz="2200" dirty="0">
                <a:solidFill>
                  <a:srgbClr val="2E4567"/>
                </a:solidFill>
                <a:latin typeface="Letter-join Basic 8" panose="02000505000000020003" pitchFamily="50" charset="0"/>
              </a:rPr>
              <a:t>Year 6 Fiction: Holes. Building up a WE DO model through partner talk/class         discussion at each stage of the lesson</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0" y="-221014"/>
            <a:ext cx="1928191" cy="1415687"/>
          </a:xfrm>
          <a:prstGeom prst="rect">
            <a:avLst/>
          </a:prstGeom>
        </p:spPr>
      </p:pic>
      <p:pic>
        <p:nvPicPr>
          <p:cNvPr id="17" name="Picture 16">
            <a:extLst>
              <a:ext uri="{FF2B5EF4-FFF2-40B4-BE49-F238E27FC236}">
                <a16:creationId xmlns:a16="http://schemas.microsoft.com/office/drawing/2014/main" id="{0F068947-F559-447F-BF5B-E7FC409D54E3}"/>
              </a:ext>
            </a:extLst>
          </p:cNvPr>
          <p:cNvPicPr>
            <a:picLocks noChangeAspect="1"/>
          </p:cNvPicPr>
          <p:nvPr/>
        </p:nvPicPr>
        <p:blipFill>
          <a:blip r:embed="rId3"/>
          <a:stretch>
            <a:fillRect/>
          </a:stretch>
        </p:blipFill>
        <p:spPr>
          <a:xfrm>
            <a:off x="111729" y="1415686"/>
            <a:ext cx="3805178" cy="4848221"/>
          </a:xfrm>
          <a:prstGeom prst="rect">
            <a:avLst/>
          </a:prstGeom>
        </p:spPr>
      </p:pic>
      <p:pic>
        <p:nvPicPr>
          <p:cNvPr id="19" name="Picture 18">
            <a:extLst>
              <a:ext uri="{FF2B5EF4-FFF2-40B4-BE49-F238E27FC236}">
                <a16:creationId xmlns:a16="http://schemas.microsoft.com/office/drawing/2014/main" id="{40EC159C-5559-4BAD-B05C-A38262750BAB}"/>
              </a:ext>
            </a:extLst>
          </p:cNvPr>
          <p:cNvPicPr>
            <a:picLocks noChangeAspect="1"/>
          </p:cNvPicPr>
          <p:nvPr/>
        </p:nvPicPr>
        <p:blipFill>
          <a:blip r:embed="rId4"/>
          <a:stretch>
            <a:fillRect/>
          </a:stretch>
        </p:blipFill>
        <p:spPr>
          <a:xfrm>
            <a:off x="4099126" y="2129051"/>
            <a:ext cx="4175969" cy="4408226"/>
          </a:xfrm>
          <a:prstGeom prst="rect">
            <a:avLst/>
          </a:prstGeom>
        </p:spPr>
      </p:pic>
      <p:pic>
        <p:nvPicPr>
          <p:cNvPr id="3" name="Picture 2">
            <a:extLst>
              <a:ext uri="{FF2B5EF4-FFF2-40B4-BE49-F238E27FC236}">
                <a16:creationId xmlns:a16="http://schemas.microsoft.com/office/drawing/2014/main" id="{24BE406D-61CD-44FC-9D87-12ECF0F2205A}"/>
              </a:ext>
            </a:extLst>
          </p:cNvPr>
          <p:cNvPicPr>
            <a:picLocks noChangeAspect="1"/>
          </p:cNvPicPr>
          <p:nvPr/>
        </p:nvPicPr>
        <p:blipFill>
          <a:blip r:embed="rId5"/>
          <a:stretch>
            <a:fillRect/>
          </a:stretch>
        </p:blipFill>
        <p:spPr>
          <a:xfrm>
            <a:off x="8455488" y="1644310"/>
            <a:ext cx="3652676" cy="4892967"/>
          </a:xfrm>
          <a:prstGeom prst="rect">
            <a:avLst/>
          </a:prstGeom>
        </p:spPr>
      </p:pic>
    </p:spTree>
    <p:extLst>
      <p:ext uri="{BB962C8B-B14F-4D97-AF65-F5344CB8AC3E}">
        <p14:creationId xmlns:p14="http://schemas.microsoft.com/office/powerpoint/2010/main" val="2898370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1150960" y="567331"/>
            <a:ext cx="11041040" cy="523220"/>
          </a:xfrm>
          <a:prstGeom prst="rect">
            <a:avLst/>
          </a:prstGeom>
          <a:noFill/>
        </p:spPr>
        <p:txBody>
          <a:bodyPr wrap="square" rtlCol="0">
            <a:spAutoFit/>
          </a:bodyPr>
          <a:lstStyle/>
          <a:p>
            <a:pPr algn="r"/>
            <a:r>
              <a:rPr lang="en-GB" sz="2800" dirty="0">
                <a:solidFill>
                  <a:srgbClr val="2E4567"/>
                </a:solidFill>
                <a:latin typeface="Letter-join Basic 8" panose="02000505000000020003" pitchFamily="50" charset="0"/>
              </a:rPr>
              <a:t>Task Design for Books. Year 6 Fiction - Holes</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0" y="-221014"/>
            <a:ext cx="1928191" cy="1415687"/>
          </a:xfrm>
          <a:prstGeom prst="rect">
            <a:avLst/>
          </a:prstGeom>
        </p:spPr>
      </p:pic>
      <p:pic>
        <p:nvPicPr>
          <p:cNvPr id="3" name="Picture 2">
            <a:extLst>
              <a:ext uri="{FF2B5EF4-FFF2-40B4-BE49-F238E27FC236}">
                <a16:creationId xmlns:a16="http://schemas.microsoft.com/office/drawing/2014/main" id="{B601327A-4108-46D6-9DA0-8F115FEB0508}"/>
              </a:ext>
            </a:extLst>
          </p:cNvPr>
          <p:cNvPicPr>
            <a:picLocks noChangeAspect="1"/>
          </p:cNvPicPr>
          <p:nvPr/>
        </p:nvPicPr>
        <p:blipFill>
          <a:blip r:embed="rId3"/>
          <a:stretch>
            <a:fillRect/>
          </a:stretch>
        </p:blipFill>
        <p:spPr>
          <a:xfrm>
            <a:off x="1150960" y="1285033"/>
            <a:ext cx="3816657" cy="5376237"/>
          </a:xfrm>
          <a:prstGeom prst="rect">
            <a:avLst/>
          </a:prstGeom>
        </p:spPr>
      </p:pic>
      <p:sp>
        <p:nvSpPr>
          <p:cNvPr id="17" name="TextBox 16">
            <a:extLst>
              <a:ext uri="{FF2B5EF4-FFF2-40B4-BE49-F238E27FC236}">
                <a16:creationId xmlns:a16="http://schemas.microsoft.com/office/drawing/2014/main" id="{9835D599-9535-496B-89CD-D7EF6F728574}"/>
              </a:ext>
            </a:extLst>
          </p:cNvPr>
          <p:cNvSpPr txBox="1"/>
          <p:nvPr/>
        </p:nvSpPr>
        <p:spPr>
          <a:xfrm>
            <a:off x="6096000" y="1657882"/>
            <a:ext cx="5267644" cy="830997"/>
          </a:xfrm>
          <a:prstGeom prst="rect">
            <a:avLst/>
          </a:prstGeom>
          <a:noFill/>
        </p:spPr>
        <p:txBody>
          <a:bodyPr wrap="square" rtlCol="0">
            <a:spAutoFit/>
          </a:bodyPr>
          <a:lstStyle/>
          <a:p>
            <a:r>
              <a:rPr lang="en-GB" sz="2400" dirty="0">
                <a:latin typeface="Letter-join Basic 8" panose="02000505000000020003" pitchFamily="50" charset="0"/>
              </a:rPr>
              <a:t>Banner header includes lesson context and reading content domains</a:t>
            </a:r>
          </a:p>
        </p:txBody>
      </p:sp>
      <p:sp>
        <p:nvSpPr>
          <p:cNvPr id="18" name="TextBox 17">
            <a:extLst>
              <a:ext uri="{FF2B5EF4-FFF2-40B4-BE49-F238E27FC236}">
                <a16:creationId xmlns:a16="http://schemas.microsoft.com/office/drawing/2014/main" id="{8CE477E8-8D0A-4199-8C2A-3313253F9CD9}"/>
              </a:ext>
            </a:extLst>
          </p:cNvPr>
          <p:cNvSpPr txBox="1"/>
          <p:nvPr/>
        </p:nvSpPr>
        <p:spPr>
          <a:xfrm>
            <a:off x="5773396" y="3094212"/>
            <a:ext cx="5267644" cy="461665"/>
          </a:xfrm>
          <a:prstGeom prst="rect">
            <a:avLst/>
          </a:prstGeom>
          <a:noFill/>
        </p:spPr>
        <p:txBody>
          <a:bodyPr wrap="square" rtlCol="0">
            <a:spAutoFit/>
          </a:bodyPr>
          <a:lstStyle/>
          <a:p>
            <a:r>
              <a:rPr lang="en-GB" sz="2400" dirty="0">
                <a:latin typeface="Letter-join Basic 8" panose="02000505000000020003" pitchFamily="50" charset="0"/>
              </a:rPr>
              <a:t>Entry quiz</a:t>
            </a:r>
          </a:p>
        </p:txBody>
      </p:sp>
      <p:sp>
        <p:nvSpPr>
          <p:cNvPr id="19" name="TextBox 18">
            <a:extLst>
              <a:ext uri="{FF2B5EF4-FFF2-40B4-BE49-F238E27FC236}">
                <a16:creationId xmlns:a16="http://schemas.microsoft.com/office/drawing/2014/main" id="{4600CAE9-61E6-4918-ADF7-08E9D7EB1B3D}"/>
              </a:ext>
            </a:extLst>
          </p:cNvPr>
          <p:cNvSpPr txBox="1"/>
          <p:nvPr/>
        </p:nvSpPr>
        <p:spPr>
          <a:xfrm>
            <a:off x="5595858" y="4161210"/>
            <a:ext cx="5267644" cy="461665"/>
          </a:xfrm>
          <a:prstGeom prst="rect">
            <a:avLst/>
          </a:prstGeom>
          <a:noFill/>
        </p:spPr>
        <p:txBody>
          <a:bodyPr wrap="square" rtlCol="0">
            <a:spAutoFit/>
          </a:bodyPr>
          <a:lstStyle/>
          <a:p>
            <a:r>
              <a:rPr lang="en-GB" sz="2400" dirty="0">
                <a:latin typeface="Letter-join Basic 8" panose="02000505000000020003" pitchFamily="50" charset="0"/>
              </a:rPr>
              <a:t>Individual thinking through WE DO</a:t>
            </a:r>
          </a:p>
        </p:txBody>
      </p:sp>
      <p:sp>
        <p:nvSpPr>
          <p:cNvPr id="21" name="TextBox 20">
            <a:extLst>
              <a:ext uri="{FF2B5EF4-FFF2-40B4-BE49-F238E27FC236}">
                <a16:creationId xmlns:a16="http://schemas.microsoft.com/office/drawing/2014/main" id="{191118BC-289E-4D76-9090-16646644E2C5}"/>
              </a:ext>
            </a:extLst>
          </p:cNvPr>
          <p:cNvSpPr txBox="1"/>
          <p:nvPr/>
        </p:nvSpPr>
        <p:spPr>
          <a:xfrm>
            <a:off x="5595858" y="5455416"/>
            <a:ext cx="5267644" cy="1200329"/>
          </a:xfrm>
          <a:prstGeom prst="rect">
            <a:avLst/>
          </a:prstGeom>
          <a:noFill/>
        </p:spPr>
        <p:txBody>
          <a:bodyPr wrap="square" rtlCol="0">
            <a:spAutoFit/>
          </a:bodyPr>
          <a:lstStyle/>
          <a:p>
            <a:r>
              <a:rPr lang="en-GB" sz="2400" dirty="0">
                <a:latin typeface="Letter-join Basic 8" panose="02000505000000020003" pitchFamily="50" charset="0"/>
              </a:rPr>
              <a:t>Solo work – justification question – model your expectations of how to answer this well first</a:t>
            </a:r>
          </a:p>
        </p:txBody>
      </p:sp>
      <p:cxnSp>
        <p:nvCxnSpPr>
          <p:cNvPr id="7" name="Straight Arrow Connector 6">
            <a:extLst>
              <a:ext uri="{FF2B5EF4-FFF2-40B4-BE49-F238E27FC236}">
                <a16:creationId xmlns:a16="http://schemas.microsoft.com/office/drawing/2014/main" id="{DB81885D-3DA6-431B-9C91-F6722CA46798}"/>
              </a:ext>
            </a:extLst>
          </p:cNvPr>
          <p:cNvCxnSpPr>
            <a:stCxn id="18" idx="1"/>
          </p:cNvCxnSpPr>
          <p:nvPr/>
        </p:nvCxnSpPr>
        <p:spPr>
          <a:xfrm flipH="1" flipV="1">
            <a:off x="4609707" y="3094212"/>
            <a:ext cx="1163689" cy="23083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76D0714F-990A-43B5-B788-192A82C5CC3C}"/>
              </a:ext>
            </a:extLst>
          </p:cNvPr>
          <p:cNvCxnSpPr>
            <a:stCxn id="19" idx="1"/>
          </p:cNvCxnSpPr>
          <p:nvPr/>
        </p:nvCxnSpPr>
        <p:spPr>
          <a:xfrm flipH="1">
            <a:off x="2969443" y="4392043"/>
            <a:ext cx="2626415" cy="23083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15B4C4E9-11E8-4292-8B4D-BA87E7F72976}"/>
              </a:ext>
            </a:extLst>
          </p:cNvPr>
          <p:cNvCxnSpPr/>
          <p:nvPr/>
        </p:nvCxnSpPr>
        <p:spPr>
          <a:xfrm flipH="1">
            <a:off x="3059288" y="5731497"/>
            <a:ext cx="2536570" cy="32408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9A842B94-9846-489D-AAFB-351CF4114EF6}"/>
              </a:ext>
            </a:extLst>
          </p:cNvPr>
          <p:cNvCxnSpPr/>
          <p:nvPr/>
        </p:nvCxnSpPr>
        <p:spPr>
          <a:xfrm flipH="1" flipV="1">
            <a:off x="5052767" y="1762004"/>
            <a:ext cx="720629" cy="42937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14618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up of a questionnaire&#10;&#10;Description automatically generated">
            <a:extLst>
              <a:ext uri="{FF2B5EF4-FFF2-40B4-BE49-F238E27FC236}">
                <a16:creationId xmlns:a16="http://schemas.microsoft.com/office/drawing/2014/main" id="{88CCFF02-560C-AA97-5276-445B051BEF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6314" y="1193875"/>
            <a:ext cx="3986720" cy="5461870"/>
          </a:xfrm>
          <a:prstGeom prst="rect">
            <a:avLst/>
          </a:prstGeom>
        </p:spPr>
      </p:pic>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1150960" y="567331"/>
            <a:ext cx="11041040" cy="523220"/>
          </a:xfrm>
          <a:prstGeom prst="rect">
            <a:avLst/>
          </a:prstGeom>
          <a:noFill/>
        </p:spPr>
        <p:txBody>
          <a:bodyPr wrap="square" rtlCol="0">
            <a:spAutoFit/>
          </a:bodyPr>
          <a:lstStyle/>
          <a:p>
            <a:pPr algn="r"/>
            <a:r>
              <a:rPr lang="en-GB" sz="2800" dirty="0">
                <a:solidFill>
                  <a:srgbClr val="2E4567"/>
                </a:solidFill>
                <a:latin typeface="Letter-join Basic 8" panose="02000505000000020003" pitchFamily="50" charset="0"/>
              </a:rPr>
              <a:t>Task Design for Books. KS1 – linked to phonics</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3"/>
          <a:stretch>
            <a:fillRect/>
          </a:stretch>
        </p:blipFill>
        <p:spPr>
          <a:xfrm>
            <a:off x="0" y="-221014"/>
            <a:ext cx="1928191" cy="1415687"/>
          </a:xfrm>
          <a:prstGeom prst="rect">
            <a:avLst/>
          </a:prstGeom>
        </p:spPr>
      </p:pic>
      <p:sp>
        <p:nvSpPr>
          <p:cNvPr id="17" name="TextBox 16">
            <a:extLst>
              <a:ext uri="{FF2B5EF4-FFF2-40B4-BE49-F238E27FC236}">
                <a16:creationId xmlns:a16="http://schemas.microsoft.com/office/drawing/2014/main" id="{9835D599-9535-496B-89CD-D7EF6F728574}"/>
              </a:ext>
            </a:extLst>
          </p:cNvPr>
          <p:cNvSpPr txBox="1"/>
          <p:nvPr/>
        </p:nvSpPr>
        <p:spPr>
          <a:xfrm>
            <a:off x="6096000" y="1657882"/>
            <a:ext cx="5267644" cy="830997"/>
          </a:xfrm>
          <a:prstGeom prst="rect">
            <a:avLst/>
          </a:prstGeom>
          <a:noFill/>
        </p:spPr>
        <p:txBody>
          <a:bodyPr wrap="square" rtlCol="0">
            <a:spAutoFit/>
          </a:bodyPr>
          <a:lstStyle/>
          <a:p>
            <a:r>
              <a:rPr lang="en-GB" sz="2400" dirty="0">
                <a:latin typeface="Letter-join Basic 8" panose="02000505000000020003" pitchFamily="50" charset="0"/>
              </a:rPr>
              <a:t>Banner header includes lesson context and reading content domains</a:t>
            </a:r>
          </a:p>
        </p:txBody>
      </p:sp>
      <p:sp>
        <p:nvSpPr>
          <p:cNvPr id="18" name="TextBox 17">
            <a:extLst>
              <a:ext uri="{FF2B5EF4-FFF2-40B4-BE49-F238E27FC236}">
                <a16:creationId xmlns:a16="http://schemas.microsoft.com/office/drawing/2014/main" id="{8CE477E8-8D0A-4199-8C2A-3313253F9CD9}"/>
              </a:ext>
            </a:extLst>
          </p:cNvPr>
          <p:cNvSpPr txBox="1"/>
          <p:nvPr/>
        </p:nvSpPr>
        <p:spPr>
          <a:xfrm>
            <a:off x="5878251" y="2762882"/>
            <a:ext cx="5267644" cy="461665"/>
          </a:xfrm>
          <a:prstGeom prst="rect">
            <a:avLst/>
          </a:prstGeom>
          <a:noFill/>
        </p:spPr>
        <p:txBody>
          <a:bodyPr wrap="square" rtlCol="0">
            <a:spAutoFit/>
          </a:bodyPr>
          <a:lstStyle/>
          <a:p>
            <a:r>
              <a:rPr lang="en-GB" sz="2400" dirty="0">
                <a:latin typeface="Letter-join Basic 8" panose="02000505000000020003" pitchFamily="50" charset="0"/>
              </a:rPr>
              <a:t>Entry quiz</a:t>
            </a:r>
          </a:p>
        </p:txBody>
      </p:sp>
      <p:sp>
        <p:nvSpPr>
          <p:cNvPr id="19" name="TextBox 18">
            <a:extLst>
              <a:ext uri="{FF2B5EF4-FFF2-40B4-BE49-F238E27FC236}">
                <a16:creationId xmlns:a16="http://schemas.microsoft.com/office/drawing/2014/main" id="{4600CAE9-61E6-4918-ADF7-08E9D7EB1B3D}"/>
              </a:ext>
            </a:extLst>
          </p:cNvPr>
          <p:cNvSpPr txBox="1"/>
          <p:nvPr/>
        </p:nvSpPr>
        <p:spPr>
          <a:xfrm>
            <a:off x="5855493" y="3948735"/>
            <a:ext cx="5267644" cy="461665"/>
          </a:xfrm>
          <a:prstGeom prst="rect">
            <a:avLst/>
          </a:prstGeom>
          <a:noFill/>
        </p:spPr>
        <p:txBody>
          <a:bodyPr wrap="square" rtlCol="0">
            <a:spAutoFit/>
          </a:bodyPr>
          <a:lstStyle/>
          <a:p>
            <a:r>
              <a:rPr lang="en-GB" sz="2400" dirty="0">
                <a:latin typeface="Letter-join Basic 8" panose="02000505000000020003" pitchFamily="50" charset="0"/>
              </a:rPr>
              <a:t>Individual thinking through WE DO</a:t>
            </a:r>
          </a:p>
        </p:txBody>
      </p:sp>
      <p:sp>
        <p:nvSpPr>
          <p:cNvPr id="21" name="TextBox 20">
            <a:extLst>
              <a:ext uri="{FF2B5EF4-FFF2-40B4-BE49-F238E27FC236}">
                <a16:creationId xmlns:a16="http://schemas.microsoft.com/office/drawing/2014/main" id="{191118BC-289E-4D76-9090-16646644E2C5}"/>
              </a:ext>
            </a:extLst>
          </p:cNvPr>
          <p:cNvSpPr txBox="1"/>
          <p:nvPr/>
        </p:nvSpPr>
        <p:spPr>
          <a:xfrm>
            <a:off x="5689042" y="5093226"/>
            <a:ext cx="5267644" cy="830997"/>
          </a:xfrm>
          <a:prstGeom prst="rect">
            <a:avLst/>
          </a:prstGeom>
          <a:noFill/>
        </p:spPr>
        <p:txBody>
          <a:bodyPr wrap="square" rtlCol="0">
            <a:spAutoFit/>
          </a:bodyPr>
          <a:lstStyle/>
          <a:p>
            <a:r>
              <a:rPr lang="en-GB" sz="2400" dirty="0">
                <a:latin typeface="Letter-join Basic 8" panose="02000505000000020003" pitchFamily="50" charset="0"/>
              </a:rPr>
              <a:t>Solo work – simplified justification/reasoning </a:t>
            </a:r>
          </a:p>
        </p:txBody>
      </p:sp>
      <p:cxnSp>
        <p:nvCxnSpPr>
          <p:cNvPr id="7" name="Straight Arrow Connector 6">
            <a:extLst>
              <a:ext uri="{FF2B5EF4-FFF2-40B4-BE49-F238E27FC236}">
                <a16:creationId xmlns:a16="http://schemas.microsoft.com/office/drawing/2014/main" id="{DB81885D-3DA6-431B-9C91-F6722CA46798}"/>
              </a:ext>
            </a:extLst>
          </p:cNvPr>
          <p:cNvCxnSpPr>
            <a:cxnSpLocks/>
          </p:cNvCxnSpPr>
          <p:nvPr/>
        </p:nvCxnSpPr>
        <p:spPr>
          <a:xfrm flipH="1" flipV="1">
            <a:off x="4525353" y="2708496"/>
            <a:ext cx="1163689" cy="23083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76D0714F-990A-43B5-B788-192A82C5CC3C}"/>
              </a:ext>
            </a:extLst>
          </p:cNvPr>
          <p:cNvCxnSpPr>
            <a:cxnSpLocks/>
          </p:cNvCxnSpPr>
          <p:nvPr/>
        </p:nvCxnSpPr>
        <p:spPr>
          <a:xfrm flipH="1">
            <a:off x="3234607" y="4161210"/>
            <a:ext cx="2626415" cy="23083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15B4C4E9-11E8-4292-8B4D-BA87E7F72976}"/>
              </a:ext>
            </a:extLst>
          </p:cNvPr>
          <p:cNvCxnSpPr/>
          <p:nvPr/>
        </p:nvCxnSpPr>
        <p:spPr>
          <a:xfrm flipH="1">
            <a:off x="3059288" y="5731497"/>
            <a:ext cx="2536570" cy="32408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9A842B94-9846-489D-AAFB-351CF4114EF6}"/>
              </a:ext>
            </a:extLst>
          </p:cNvPr>
          <p:cNvCxnSpPr>
            <a:cxnSpLocks/>
          </p:cNvCxnSpPr>
          <p:nvPr/>
        </p:nvCxnSpPr>
        <p:spPr>
          <a:xfrm flipH="1" flipV="1">
            <a:off x="4287187" y="1923092"/>
            <a:ext cx="1486209" cy="26828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09926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CF9EF5A-D0D7-44B4-A254-B59D9E118C4B}"/>
              </a:ext>
            </a:extLst>
          </p:cNvPr>
          <p:cNvPicPr>
            <a:picLocks noChangeAspect="1"/>
          </p:cNvPicPr>
          <p:nvPr/>
        </p:nvPicPr>
        <p:blipFill>
          <a:blip r:embed="rId2"/>
          <a:stretch>
            <a:fillRect/>
          </a:stretch>
        </p:blipFill>
        <p:spPr>
          <a:xfrm rot="5400000">
            <a:off x="2526212" y="1742656"/>
            <a:ext cx="3477504" cy="2608129"/>
          </a:xfrm>
          <a:prstGeom prst="rect">
            <a:avLst/>
          </a:prstGeom>
        </p:spPr>
      </p:pic>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2758421" y="609898"/>
            <a:ext cx="9354065" cy="584775"/>
          </a:xfrm>
          <a:prstGeom prst="rect">
            <a:avLst/>
          </a:prstGeom>
          <a:noFill/>
        </p:spPr>
        <p:txBody>
          <a:bodyPr wrap="square" rtlCol="0">
            <a:spAutoFit/>
          </a:bodyPr>
          <a:lstStyle/>
          <a:p>
            <a:pPr algn="r"/>
            <a:r>
              <a:rPr lang="en-GB" sz="3200" dirty="0">
                <a:solidFill>
                  <a:srgbClr val="2E4567"/>
                </a:solidFill>
                <a:latin typeface="Letter-join Basic 8" panose="02000505000000020003" pitchFamily="50" charset="0"/>
              </a:rPr>
              <a:t>Book outcomes of a Y6 Fiction lesson - Holes</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3"/>
          <a:stretch>
            <a:fillRect/>
          </a:stretch>
        </p:blipFill>
        <p:spPr>
          <a:xfrm>
            <a:off x="0" y="-221014"/>
            <a:ext cx="1928191" cy="1415687"/>
          </a:xfrm>
          <a:prstGeom prst="rect">
            <a:avLst/>
          </a:prstGeom>
        </p:spPr>
      </p:pic>
      <p:pic>
        <p:nvPicPr>
          <p:cNvPr id="3" name="Picture 2">
            <a:extLst>
              <a:ext uri="{FF2B5EF4-FFF2-40B4-BE49-F238E27FC236}">
                <a16:creationId xmlns:a16="http://schemas.microsoft.com/office/drawing/2014/main" id="{BFC54FC2-C790-4520-94A0-6F2B7777C5C3}"/>
              </a:ext>
            </a:extLst>
          </p:cNvPr>
          <p:cNvPicPr>
            <a:picLocks noChangeAspect="1"/>
          </p:cNvPicPr>
          <p:nvPr/>
        </p:nvPicPr>
        <p:blipFill>
          <a:blip r:embed="rId4"/>
          <a:stretch>
            <a:fillRect/>
          </a:stretch>
        </p:blipFill>
        <p:spPr>
          <a:xfrm rot="5400000">
            <a:off x="8293435" y="1845313"/>
            <a:ext cx="4141706" cy="3106280"/>
          </a:xfrm>
          <a:prstGeom prst="rect">
            <a:avLst/>
          </a:prstGeom>
        </p:spPr>
      </p:pic>
      <p:pic>
        <p:nvPicPr>
          <p:cNvPr id="5" name="Picture 4">
            <a:extLst>
              <a:ext uri="{FF2B5EF4-FFF2-40B4-BE49-F238E27FC236}">
                <a16:creationId xmlns:a16="http://schemas.microsoft.com/office/drawing/2014/main" id="{C650387D-C68A-4B83-97E7-3AE5F9D49FB1}"/>
              </a:ext>
            </a:extLst>
          </p:cNvPr>
          <p:cNvPicPr>
            <a:picLocks noChangeAspect="1"/>
          </p:cNvPicPr>
          <p:nvPr/>
        </p:nvPicPr>
        <p:blipFill>
          <a:blip r:embed="rId5"/>
          <a:stretch>
            <a:fillRect/>
          </a:stretch>
        </p:blipFill>
        <p:spPr>
          <a:xfrm>
            <a:off x="2960899" y="4647205"/>
            <a:ext cx="2685751" cy="2014314"/>
          </a:xfrm>
          <a:prstGeom prst="rect">
            <a:avLst/>
          </a:prstGeom>
        </p:spPr>
      </p:pic>
      <p:pic>
        <p:nvPicPr>
          <p:cNvPr id="4" name="Picture 3">
            <a:extLst>
              <a:ext uri="{FF2B5EF4-FFF2-40B4-BE49-F238E27FC236}">
                <a16:creationId xmlns:a16="http://schemas.microsoft.com/office/drawing/2014/main" id="{F4FF3293-F063-481A-AC9B-D4F8CB27A2FB}"/>
              </a:ext>
            </a:extLst>
          </p:cNvPr>
          <p:cNvPicPr>
            <a:picLocks noChangeAspect="1"/>
          </p:cNvPicPr>
          <p:nvPr/>
        </p:nvPicPr>
        <p:blipFill>
          <a:blip r:embed="rId6"/>
          <a:stretch>
            <a:fillRect/>
          </a:stretch>
        </p:blipFill>
        <p:spPr>
          <a:xfrm rot="5400000">
            <a:off x="-263490" y="1742656"/>
            <a:ext cx="3477506" cy="2608130"/>
          </a:xfrm>
          <a:prstGeom prst="rect">
            <a:avLst/>
          </a:prstGeom>
        </p:spPr>
      </p:pic>
      <p:sp>
        <p:nvSpPr>
          <p:cNvPr id="15" name="TextBox 14">
            <a:extLst>
              <a:ext uri="{FF2B5EF4-FFF2-40B4-BE49-F238E27FC236}">
                <a16:creationId xmlns:a16="http://schemas.microsoft.com/office/drawing/2014/main" id="{4DA2361F-1AE7-41C7-AFBD-EBB0E8353895}"/>
              </a:ext>
            </a:extLst>
          </p:cNvPr>
          <p:cNvSpPr txBox="1"/>
          <p:nvPr/>
        </p:nvSpPr>
        <p:spPr>
          <a:xfrm>
            <a:off x="5828221" y="5657671"/>
            <a:ext cx="6284265" cy="1200329"/>
          </a:xfrm>
          <a:prstGeom prst="rect">
            <a:avLst/>
          </a:prstGeom>
          <a:noFill/>
        </p:spPr>
        <p:txBody>
          <a:bodyPr wrap="square" rtlCol="0">
            <a:spAutoFit/>
          </a:bodyPr>
          <a:lstStyle/>
          <a:p>
            <a:pPr algn="ctr"/>
            <a:r>
              <a:rPr lang="en-GB" sz="2400" dirty="0">
                <a:latin typeface="Letter-join Basic 8" panose="02000505000000020003" pitchFamily="50" charset="0"/>
              </a:rPr>
              <a:t>A weaker learner has less </a:t>
            </a:r>
            <a:r>
              <a:rPr lang="en-GB" sz="2400">
                <a:latin typeface="Letter-join Basic 8" panose="02000505000000020003" pitchFamily="50" charset="0"/>
              </a:rPr>
              <a:t>detailed answers and </a:t>
            </a:r>
            <a:r>
              <a:rPr lang="en-GB" sz="2400" dirty="0">
                <a:latin typeface="Letter-join Basic 8" panose="02000505000000020003" pitchFamily="50" charset="0"/>
              </a:rPr>
              <a:t>more support/redirection from the teacher during the YOU DO</a:t>
            </a:r>
            <a:endParaRPr lang="en-GB" sz="2400" dirty="0">
              <a:solidFill>
                <a:srgbClr val="CC00CC"/>
              </a:solidFill>
              <a:latin typeface="Letter-join Basic 8" panose="02000505000000020003" pitchFamily="50" charset="0"/>
            </a:endParaRPr>
          </a:p>
        </p:txBody>
      </p:sp>
      <p:cxnSp>
        <p:nvCxnSpPr>
          <p:cNvPr id="6" name="Straight Arrow Connector 5">
            <a:extLst>
              <a:ext uri="{FF2B5EF4-FFF2-40B4-BE49-F238E27FC236}">
                <a16:creationId xmlns:a16="http://schemas.microsoft.com/office/drawing/2014/main" id="{99AFD805-4810-4141-9A18-81CFDEFFBF72}"/>
              </a:ext>
            </a:extLst>
          </p:cNvPr>
          <p:cNvCxnSpPr>
            <a:cxnSpLocks/>
          </p:cNvCxnSpPr>
          <p:nvPr/>
        </p:nvCxnSpPr>
        <p:spPr>
          <a:xfrm flipV="1">
            <a:off x="7435453" y="4132289"/>
            <a:ext cx="3392442" cy="152207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6" name="Straight Arrow Connector 15">
            <a:extLst>
              <a:ext uri="{FF2B5EF4-FFF2-40B4-BE49-F238E27FC236}">
                <a16:creationId xmlns:a16="http://schemas.microsoft.com/office/drawing/2014/main" id="{20816663-B042-4840-846E-4E82C70BD724}"/>
              </a:ext>
            </a:extLst>
          </p:cNvPr>
          <p:cNvCxnSpPr>
            <a:cxnSpLocks/>
          </p:cNvCxnSpPr>
          <p:nvPr/>
        </p:nvCxnSpPr>
        <p:spPr>
          <a:xfrm flipH="1">
            <a:off x="5569030" y="3377723"/>
            <a:ext cx="2273740" cy="66038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9" name="TextBox 18">
            <a:extLst>
              <a:ext uri="{FF2B5EF4-FFF2-40B4-BE49-F238E27FC236}">
                <a16:creationId xmlns:a16="http://schemas.microsoft.com/office/drawing/2014/main" id="{0EB105AA-5D71-4614-B31C-22A2E3754F34}"/>
              </a:ext>
            </a:extLst>
          </p:cNvPr>
          <p:cNvSpPr txBox="1"/>
          <p:nvPr/>
        </p:nvSpPr>
        <p:spPr>
          <a:xfrm>
            <a:off x="5749401" y="1438731"/>
            <a:ext cx="2991408" cy="1938992"/>
          </a:xfrm>
          <a:prstGeom prst="rect">
            <a:avLst/>
          </a:prstGeom>
          <a:noFill/>
        </p:spPr>
        <p:txBody>
          <a:bodyPr wrap="square" rtlCol="0">
            <a:spAutoFit/>
          </a:bodyPr>
          <a:lstStyle/>
          <a:p>
            <a:pPr algn="ctr"/>
            <a:r>
              <a:rPr lang="en-GB" sz="2400" dirty="0">
                <a:latin typeface="Letter-join Basic 8" panose="02000505000000020003" pitchFamily="50" charset="0"/>
              </a:rPr>
              <a:t>More able children are not held back to start their responses after  sufficient talk/discussion </a:t>
            </a:r>
          </a:p>
        </p:txBody>
      </p:sp>
      <p:cxnSp>
        <p:nvCxnSpPr>
          <p:cNvPr id="22" name="Straight Arrow Connector 21">
            <a:extLst>
              <a:ext uri="{FF2B5EF4-FFF2-40B4-BE49-F238E27FC236}">
                <a16:creationId xmlns:a16="http://schemas.microsoft.com/office/drawing/2014/main" id="{4EBB8823-7193-4809-AFA0-AB912A872869}"/>
              </a:ext>
            </a:extLst>
          </p:cNvPr>
          <p:cNvCxnSpPr>
            <a:cxnSpLocks/>
          </p:cNvCxnSpPr>
          <p:nvPr/>
        </p:nvCxnSpPr>
        <p:spPr>
          <a:xfrm flipH="1">
            <a:off x="2762751" y="2619009"/>
            <a:ext cx="3154472" cy="111314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09807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1356852" y="609898"/>
            <a:ext cx="10755635" cy="553998"/>
          </a:xfrm>
          <a:prstGeom prst="rect">
            <a:avLst/>
          </a:prstGeom>
          <a:noFill/>
        </p:spPr>
        <p:txBody>
          <a:bodyPr wrap="square" rtlCol="0">
            <a:spAutoFit/>
          </a:bodyPr>
          <a:lstStyle/>
          <a:p>
            <a:pPr algn="r"/>
            <a:r>
              <a:rPr lang="en-GB" sz="3000" dirty="0">
                <a:solidFill>
                  <a:srgbClr val="2E4567"/>
                </a:solidFill>
                <a:latin typeface="Letter-join Basic 8" panose="02000505000000020003" pitchFamily="50" charset="0"/>
              </a:rPr>
              <a:t>Expectations for book set-up with the removal of the bookmark</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0" y="-221014"/>
            <a:ext cx="1928191" cy="1415687"/>
          </a:xfrm>
          <a:prstGeom prst="rect">
            <a:avLst/>
          </a:prstGeom>
        </p:spPr>
      </p:pic>
      <p:pic>
        <p:nvPicPr>
          <p:cNvPr id="4" name="Picture 3">
            <a:extLst>
              <a:ext uri="{FF2B5EF4-FFF2-40B4-BE49-F238E27FC236}">
                <a16:creationId xmlns:a16="http://schemas.microsoft.com/office/drawing/2014/main" id="{0B09428A-E392-4140-83B8-15EBED4FCD06}"/>
              </a:ext>
            </a:extLst>
          </p:cNvPr>
          <p:cNvPicPr>
            <a:picLocks noChangeAspect="1"/>
          </p:cNvPicPr>
          <p:nvPr/>
        </p:nvPicPr>
        <p:blipFill>
          <a:blip r:embed="rId3"/>
          <a:stretch>
            <a:fillRect/>
          </a:stretch>
        </p:blipFill>
        <p:spPr>
          <a:xfrm>
            <a:off x="-27606" y="1327600"/>
            <a:ext cx="5572053" cy="1436919"/>
          </a:xfrm>
          <a:prstGeom prst="rect">
            <a:avLst/>
          </a:prstGeom>
        </p:spPr>
      </p:pic>
      <p:pic>
        <p:nvPicPr>
          <p:cNvPr id="14" name="Picture 13">
            <a:extLst>
              <a:ext uri="{FF2B5EF4-FFF2-40B4-BE49-F238E27FC236}">
                <a16:creationId xmlns:a16="http://schemas.microsoft.com/office/drawing/2014/main" id="{9AADA0B8-F3B1-442B-BA25-E3DC0CBD6318}"/>
              </a:ext>
            </a:extLst>
          </p:cNvPr>
          <p:cNvPicPr>
            <a:picLocks noChangeAspect="1"/>
          </p:cNvPicPr>
          <p:nvPr/>
        </p:nvPicPr>
        <p:blipFill>
          <a:blip r:embed="rId4"/>
          <a:stretch>
            <a:fillRect/>
          </a:stretch>
        </p:blipFill>
        <p:spPr>
          <a:xfrm>
            <a:off x="-25474" y="3035401"/>
            <a:ext cx="5569922" cy="1441004"/>
          </a:xfrm>
          <a:prstGeom prst="rect">
            <a:avLst/>
          </a:prstGeom>
        </p:spPr>
      </p:pic>
      <p:pic>
        <p:nvPicPr>
          <p:cNvPr id="15" name="Picture 14">
            <a:extLst>
              <a:ext uri="{FF2B5EF4-FFF2-40B4-BE49-F238E27FC236}">
                <a16:creationId xmlns:a16="http://schemas.microsoft.com/office/drawing/2014/main" id="{EA927E39-0ADD-40AD-9D9A-F8E30C558919}"/>
              </a:ext>
            </a:extLst>
          </p:cNvPr>
          <p:cNvPicPr>
            <a:picLocks noChangeAspect="1"/>
          </p:cNvPicPr>
          <p:nvPr/>
        </p:nvPicPr>
        <p:blipFill>
          <a:blip r:embed="rId5"/>
          <a:stretch>
            <a:fillRect/>
          </a:stretch>
        </p:blipFill>
        <p:spPr>
          <a:xfrm>
            <a:off x="0" y="4747287"/>
            <a:ext cx="5662707" cy="1614136"/>
          </a:xfrm>
          <a:prstGeom prst="rect">
            <a:avLst/>
          </a:prstGeom>
        </p:spPr>
      </p:pic>
      <p:sp>
        <p:nvSpPr>
          <p:cNvPr id="16" name="TextBox 15">
            <a:extLst>
              <a:ext uri="{FF2B5EF4-FFF2-40B4-BE49-F238E27FC236}">
                <a16:creationId xmlns:a16="http://schemas.microsoft.com/office/drawing/2014/main" id="{0D386B6C-B257-4AD1-9283-7F197141CFEB}"/>
              </a:ext>
            </a:extLst>
          </p:cNvPr>
          <p:cNvSpPr txBox="1"/>
          <p:nvPr/>
        </p:nvSpPr>
        <p:spPr>
          <a:xfrm>
            <a:off x="6844842" y="1415687"/>
            <a:ext cx="5267644" cy="3108543"/>
          </a:xfrm>
          <a:prstGeom prst="rect">
            <a:avLst/>
          </a:prstGeom>
          <a:noFill/>
        </p:spPr>
        <p:txBody>
          <a:bodyPr wrap="square" rtlCol="0">
            <a:spAutoFit/>
          </a:bodyPr>
          <a:lstStyle/>
          <a:p>
            <a:r>
              <a:rPr lang="en-GB" sz="2800" dirty="0">
                <a:latin typeface="Letter-join Basic 8" panose="02000505000000020003" pitchFamily="50" charset="0"/>
              </a:rPr>
              <a:t>- Banner headers replace LI/SC sheets for each reading lesson.</a:t>
            </a:r>
          </a:p>
          <a:p>
            <a:endParaRPr lang="en-GB" sz="2800" dirty="0">
              <a:latin typeface="Letter-join Basic 8" panose="02000505000000020003" pitchFamily="50" charset="0"/>
            </a:endParaRPr>
          </a:p>
          <a:p>
            <a:r>
              <a:rPr lang="en-GB" sz="2800" dirty="0">
                <a:latin typeface="Letter-join Basic 8" panose="02000505000000020003" pitchFamily="50" charset="0"/>
              </a:rPr>
              <a:t>- Skills taught are clearly listed on the banner and children self assess/teacher marks against these as usual</a:t>
            </a:r>
          </a:p>
        </p:txBody>
      </p:sp>
      <p:sp>
        <p:nvSpPr>
          <p:cNvPr id="17" name="TextBox 16">
            <a:extLst>
              <a:ext uri="{FF2B5EF4-FFF2-40B4-BE49-F238E27FC236}">
                <a16:creationId xmlns:a16="http://schemas.microsoft.com/office/drawing/2014/main" id="{7A59E0F0-7345-467B-84EF-6CDA41791BBE}"/>
              </a:ext>
            </a:extLst>
          </p:cNvPr>
          <p:cNvSpPr txBox="1"/>
          <p:nvPr/>
        </p:nvSpPr>
        <p:spPr>
          <a:xfrm>
            <a:off x="6096000" y="4584859"/>
            <a:ext cx="5466448" cy="1938992"/>
          </a:xfrm>
          <a:prstGeom prst="rect">
            <a:avLst/>
          </a:prstGeom>
          <a:noFill/>
        </p:spPr>
        <p:txBody>
          <a:bodyPr wrap="square" rtlCol="0">
            <a:spAutoFit/>
          </a:bodyPr>
          <a:lstStyle/>
          <a:p>
            <a:pPr algn="ctr"/>
            <a:r>
              <a:rPr lang="en-GB" sz="2400" dirty="0">
                <a:solidFill>
                  <a:srgbClr val="CC00CC"/>
                </a:solidFill>
                <a:latin typeface="Letter-join Basic 8" panose="02000505000000020003" pitchFamily="50" charset="0"/>
              </a:rPr>
              <a:t>Y6 Fiction</a:t>
            </a:r>
          </a:p>
          <a:p>
            <a:pPr algn="ctr"/>
            <a:endParaRPr lang="en-GB" sz="2400" dirty="0">
              <a:solidFill>
                <a:srgbClr val="CC00CC"/>
              </a:solidFill>
              <a:latin typeface="Letter-join Basic 8" panose="02000505000000020003" pitchFamily="50" charset="0"/>
            </a:endParaRPr>
          </a:p>
          <a:p>
            <a:pPr algn="ctr"/>
            <a:r>
              <a:rPr lang="en-GB" sz="2400" dirty="0">
                <a:solidFill>
                  <a:srgbClr val="CC00CC"/>
                </a:solidFill>
                <a:latin typeface="Letter-join Basic 8" panose="02000505000000020003" pitchFamily="50" charset="0"/>
              </a:rPr>
              <a:t>Y2 Non-Core (Geography)</a:t>
            </a:r>
          </a:p>
          <a:p>
            <a:pPr algn="ctr"/>
            <a:endParaRPr lang="en-GB" sz="2400" dirty="0">
              <a:solidFill>
                <a:srgbClr val="CC00CC"/>
              </a:solidFill>
              <a:latin typeface="Letter-join Basic 8" panose="02000505000000020003" pitchFamily="50" charset="0"/>
            </a:endParaRPr>
          </a:p>
          <a:p>
            <a:pPr algn="ctr"/>
            <a:r>
              <a:rPr lang="en-GB" sz="2400" dirty="0">
                <a:solidFill>
                  <a:srgbClr val="CC00CC"/>
                </a:solidFill>
                <a:latin typeface="Letter-join Basic 8" panose="02000505000000020003" pitchFamily="50" charset="0"/>
              </a:rPr>
              <a:t>Y3/4 </a:t>
            </a:r>
            <a:r>
              <a:rPr lang="en-GB" sz="2400" dirty="0" err="1">
                <a:solidFill>
                  <a:srgbClr val="CC00CC"/>
                </a:solidFill>
                <a:latin typeface="Letter-join Basic 8" panose="02000505000000020003" pitchFamily="50" charset="0"/>
              </a:rPr>
              <a:t>PiXL</a:t>
            </a:r>
            <a:r>
              <a:rPr lang="en-GB" sz="2400" dirty="0">
                <a:solidFill>
                  <a:srgbClr val="CC00CC"/>
                </a:solidFill>
                <a:latin typeface="Letter-join Basic 8" panose="02000505000000020003" pitchFamily="50" charset="0"/>
              </a:rPr>
              <a:t> unseen text (non-fiction)</a:t>
            </a:r>
          </a:p>
        </p:txBody>
      </p:sp>
      <p:cxnSp>
        <p:nvCxnSpPr>
          <p:cNvPr id="20" name="Straight Arrow Connector 19">
            <a:extLst>
              <a:ext uri="{FF2B5EF4-FFF2-40B4-BE49-F238E27FC236}">
                <a16:creationId xmlns:a16="http://schemas.microsoft.com/office/drawing/2014/main" id="{A7BC6F5E-D289-469B-830A-9EBCEA36E5C8}"/>
              </a:ext>
            </a:extLst>
          </p:cNvPr>
          <p:cNvCxnSpPr>
            <a:cxnSpLocks/>
          </p:cNvCxnSpPr>
          <p:nvPr/>
        </p:nvCxnSpPr>
        <p:spPr>
          <a:xfrm flipH="1" flipV="1">
            <a:off x="5658128" y="2273141"/>
            <a:ext cx="2423988" cy="252197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6BE06958-4DF5-4A90-8E65-D6A6A80D0379}"/>
              </a:ext>
            </a:extLst>
          </p:cNvPr>
          <p:cNvCxnSpPr>
            <a:cxnSpLocks/>
          </p:cNvCxnSpPr>
          <p:nvPr/>
        </p:nvCxnSpPr>
        <p:spPr>
          <a:xfrm flipH="1" flipV="1">
            <a:off x="5771808" y="3594758"/>
            <a:ext cx="1985844" cy="15376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0773D039-F726-48C8-B769-5833A6A6A43B}"/>
              </a:ext>
            </a:extLst>
          </p:cNvPr>
          <p:cNvCxnSpPr>
            <a:cxnSpLocks/>
          </p:cNvCxnSpPr>
          <p:nvPr/>
        </p:nvCxnSpPr>
        <p:spPr>
          <a:xfrm flipH="1" flipV="1">
            <a:off x="5771808" y="5514331"/>
            <a:ext cx="2461157" cy="56237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18955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2758421" y="609898"/>
            <a:ext cx="9354065" cy="584775"/>
          </a:xfrm>
          <a:prstGeom prst="rect">
            <a:avLst/>
          </a:prstGeom>
          <a:noFill/>
        </p:spPr>
        <p:txBody>
          <a:bodyPr wrap="square" rtlCol="0">
            <a:spAutoFit/>
          </a:bodyPr>
          <a:lstStyle/>
          <a:p>
            <a:pPr algn="r"/>
            <a:r>
              <a:rPr lang="en-GB" sz="3200" dirty="0">
                <a:solidFill>
                  <a:srgbClr val="2E4567"/>
                </a:solidFill>
                <a:latin typeface="Letter-join Basic 8" panose="02000505000000020003" pitchFamily="50" charset="0"/>
              </a:rPr>
              <a:t>Expectations for KS1/lower reading achievers in KS2</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2"/>
          <a:stretch>
            <a:fillRect/>
          </a:stretch>
        </p:blipFill>
        <p:spPr>
          <a:xfrm>
            <a:off x="0" y="-221014"/>
            <a:ext cx="1928191" cy="1415687"/>
          </a:xfrm>
          <a:prstGeom prst="rect">
            <a:avLst/>
          </a:prstGeom>
        </p:spPr>
      </p:pic>
      <p:sp>
        <p:nvSpPr>
          <p:cNvPr id="17" name="TextBox 16">
            <a:extLst>
              <a:ext uri="{FF2B5EF4-FFF2-40B4-BE49-F238E27FC236}">
                <a16:creationId xmlns:a16="http://schemas.microsoft.com/office/drawing/2014/main" id="{C3C15A24-CA4E-491C-9D03-CF9D459B5025}"/>
              </a:ext>
            </a:extLst>
          </p:cNvPr>
          <p:cNvSpPr txBox="1"/>
          <p:nvPr/>
        </p:nvSpPr>
        <p:spPr>
          <a:xfrm>
            <a:off x="210945" y="1415687"/>
            <a:ext cx="6894394" cy="5632311"/>
          </a:xfrm>
          <a:prstGeom prst="rect">
            <a:avLst/>
          </a:prstGeom>
          <a:noFill/>
        </p:spPr>
        <p:txBody>
          <a:bodyPr wrap="square" rtlCol="0">
            <a:spAutoFit/>
          </a:bodyPr>
          <a:lstStyle/>
          <a:p>
            <a:pPr marL="342900" indent="-342900">
              <a:buFont typeface="Arial" panose="020B0604020202020204" pitchFamily="34" charset="0"/>
              <a:buChar char="•"/>
            </a:pPr>
            <a:r>
              <a:rPr lang="en-GB" sz="2400" b="1" dirty="0">
                <a:latin typeface="Letter-join Basic 8" panose="02000505000000020003" pitchFamily="50" charset="0"/>
              </a:rPr>
              <a:t>If children have not yet mastered phonics, this comes first! </a:t>
            </a:r>
            <a:r>
              <a:rPr lang="en-GB" sz="2400" dirty="0">
                <a:latin typeface="Letter-join Basic 8" panose="02000505000000020003" pitchFamily="50" charset="0"/>
              </a:rPr>
              <a:t>Children will still receive 15 minutes ‘read to’ of the class fiction text that lesson</a:t>
            </a:r>
          </a:p>
          <a:p>
            <a:pPr marL="342900" indent="-342900">
              <a:buFont typeface="Arial" panose="020B0604020202020204" pitchFamily="34" charset="0"/>
              <a:buChar char="•"/>
            </a:pPr>
            <a:r>
              <a:rPr lang="en-GB" sz="2400" dirty="0">
                <a:latin typeface="Letter-join Basic 8" panose="02000505000000020003" pitchFamily="50" charset="0"/>
              </a:rPr>
              <a:t>The reading lesson book outcome will be based on your Pip and Pap/Little Wandle phonics book.</a:t>
            </a:r>
          </a:p>
          <a:p>
            <a:pPr marL="342900" indent="-342900">
              <a:buFont typeface="Arial" panose="020B0604020202020204" pitchFamily="34" charset="0"/>
              <a:buChar char="•"/>
            </a:pPr>
            <a:r>
              <a:rPr lang="en-GB" sz="2400" dirty="0">
                <a:latin typeface="Letter-join Basic 8" panose="02000505000000020003" pitchFamily="50" charset="0"/>
              </a:rPr>
              <a:t>Non-core reading lessons will include pre-teaching of language/vocabulary based on what is coming next</a:t>
            </a:r>
          </a:p>
          <a:p>
            <a:pPr marL="342900" indent="-342900">
              <a:buFont typeface="Arial" panose="020B0604020202020204" pitchFamily="34" charset="0"/>
              <a:buChar char="•"/>
            </a:pPr>
            <a:r>
              <a:rPr lang="en-GB" sz="2400" dirty="0">
                <a:latin typeface="Letter-join Basic 8" panose="02000505000000020003" pitchFamily="50" charset="0"/>
              </a:rPr>
              <a:t>Friday </a:t>
            </a:r>
            <a:r>
              <a:rPr lang="en-GB" sz="2400" dirty="0" err="1">
                <a:latin typeface="Letter-join Basic 8" panose="02000505000000020003" pitchFamily="50" charset="0"/>
              </a:rPr>
              <a:t>PiXL</a:t>
            </a:r>
            <a:r>
              <a:rPr lang="en-GB" sz="2400" dirty="0">
                <a:latin typeface="Letter-join Basic 8" panose="02000505000000020003" pitchFamily="50" charset="0"/>
              </a:rPr>
              <a:t> unseen text – use the resources for your year groups but this lesson should be completely aided to support the child rather than independent work </a:t>
            </a:r>
          </a:p>
          <a:p>
            <a:pPr marL="342900" indent="-342900">
              <a:buFont typeface="Arial" panose="020B0604020202020204" pitchFamily="34" charset="0"/>
              <a:buChar char="•"/>
            </a:pPr>
            <a:r>
              <a:rPr lang="en-GB" sz="2400" dirty="0">
                <a:latin typeface="Letter-join Basic 8" panose="02000505000000020003" pitchFamily="50" charset="0"/>
              </a:rPr>
              <a:t>All children should self-mark their work on Friday to know how they have achieved</a:t>
            </a:r>
          </a:p>
          <a:p>
            <a:pPr marL="342900" indent="-342900">
              <a:buFont typeface="Arial" panose="020B0604020202020204" pitchFamily="34" charset="0"/>
              <a:buChar char="•"/>
            </a:pPr>
            <a:endParaRPr lang="en-GB" sz="2400" dirty="0">
              <a:latin typeface="Letter-join Basic 8" panose="02000505000000020003" pitchFamily="50" charset="0"/>
            </a:endParaRPr>
          </a:p>
        </p:txBody>
      </p:sp>
      <p:sp>
        <p:nvSpPr>
          <p:cNvPr id="2" name="Rectangle 1">
            <a:extLst>
              <a:ext uri="{FF2B5EF4-FFF2-40B4-BE49-F238E27FC236}">
                <a16:creationId xmlns:a16="http://schemas.microsoft.com/office/drawing/2014/main" id="{B6059EE4-D32F-D5A5-E93F-4753B797707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sng" strike="noStrike" cap="none" normalizeH="0" baseline="0" dirty="0">
                <a:ln>
                  <a:noFill/>
                </a:ln>
                <a:solidFill>
                  <a:schemeClr val="tx1"/>
                </a:solidFill>
                <a:effectLst/>
                <a:latin typeface="Arial" panose="020B0604020202020204" pitchFamily="34" charset="0"/>
              </a:rPr>
              <a:t>  </a:t>
            </a:r>
            <a:r>
              <a:rPr kumimoji="0" lang="en-US" altLang="en-US" sz="102400" b="0" i="0" u="sng" strike="noStrike" cap="none" normalizeH="0" baseline="0" dirty="0">
                <a:ln>
                  <a:noFill/>
                </a:ln>
                <a:solidFill>
                  <a:schemeClr val="tx1"/>
                </a:solidFill>
                <a:effectLst/>
                <a:latin typeface="Arial" panose="020B0604020202020204" pitchFamily="34" charset="0"/>
                <a:hlinkClick r:id="rId3"/>
              </a:rPr>
              <a:t>     </a:t>
            </a:r>
            <a:r>
              <a:rPr kumimoji="0" lang="en-US" altLang="en-US" sz="1000" b="0" i="0" u="sng" strike="noStrike" cap="none" normalizeH="0" baseline="0" dirty="0">
                <a:ln>
                  <a:noFill/>
                </a:ln>
                <a:solidFill>
                  <a:schemeClr val="tx1"/>
                </a:solidFill>
                <a:effectLst/>
                <a:latin typeface="Arial" panose="020B0604020202020204" pitchFamily="34" charset="0"/>
                <a:hlinkClick r:id="rId3"/>
              </a:rPr>
              <a:t>  </a:t>
            </a:r>
            <a:r>
              <a:rPr kumimoji="0" lang="en-US" altLang="en-US" sz="18000" b="0" i="0" u="sng" strike="noStrike" cap="none" normalizeH="0" baseline="0" dirty="0">
                <a:ln>
                  <a:noFill/>
                </a:ln>
                <a:solidFill>
                  <a:schemeClr val="tx1"/>
                </a:solidFill>
                <a:effectLst/>
                <a:latin typeface="Arial" panose="020B0604020202020204" pitchFamily="34" charset="0"/>
                <a:hlinkClick r:id="rId3"/>
              </a:rPr>
              <a:t>     </a:t>
            </a:r>
            <a:r>
              <a:rPr kumimoji="0" lang="en-US" altLang="en-US" sz="700" b="0" i="0" u="sng" strike="noStrike" cap="none" normalizeH="0" baseline="0" dirty="0">
                <a:ln>
                  <a:noFill/>
                </a:ln>
                <a:solidFill>
                  <a:srgbClr val="F1F3F4"/>
                </a:solidFill>
                <a:effectLst/>
                <a:latin typeface="Roboto-Medium"/>
                <a:hlinkClick r:id="rId3"/>
              </a:rPr>
              <a:t>1,280 × 1,280</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6" name="Picture 2" descr="Store - All Teaching Materials - Phonics First (K-5) - Brainspring Store">
            <a:hlinkClick r:id="rId3"/>
            <a:extLst>
              <a:ext uri="{FF2B5EF4-FFF2-40B4-BE49-F238E27FC236}">
                <a16:creationId xmlns:a16="http://schemas.microsoft.com/office/drawing/2014/main" id="{A8A9F97F-794E-59B4-F478-858D982B1B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89954" y="1986033"/>
            <a:ext cx="3788244" cy="378824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Store - All Teaching Materials - Phonics First (K-5) - Brainspring Store">
            <a:extLst>
              <a:ext uri="{FF2B5EF4-FFF2-40B4-BE49-F238E27FC236}">
                <a16:creationId xmlns:a16="http://schemas.microsoft.com/office/drawing/2014/main" id="{EF934F7D-635C-7841-56A9-89F8162E05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05450" y="-7802563"/>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5995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0335C75-67F7-4F34-A1BA-B56EE450336F}"/>
              </a:ext>
            </a:extLst>
          </p:cNvPr>
          <p:cNvPicPr>
            <a:picLocks noChangeAspect="1"/>
          </p:cNvPicPr>
          <p:nvPr/>
        </p:nvPicPr>
        <p:blipFill>
          <a:blip r:embed="rId3"/>
          <a:stretch>
            <a:fillRect/>
          </a:stretch>
        </p:blipFill>
        <p:spPr>
          <a:xfrm>
            <a:off x="3554896" y="2244881"/>
            <a:ext cx="3856383" cy="1910852"/>
          </a:xfrm>
          <a:prstGeom prst="rect">
            <a:avLst/>
          </a:prstGeom>
        </p:spPr>
      </p:pic>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1549696" y="433830"/>
            <a:ext cx="10287808" cy="830997"/>
          </a:xfrm>
          <a:prstGeom prst="rect">
            <a:avLst/>
          </a:prstGeom>
          <a:noFill/>
        </p:spPr>
        <p:txBody>
          <a:bodyPr wrap="square" rtlCol="0">
            <a:spAutoFit/>
          </a:bodyPr>
          <a:lstStyle/>
          <a:p>
            <a:pPr algn="r"/>
            <a:r>
              <a:rPr lang="en-GB" sz="2400" dirty="0">
                <a:solidFill>
                  <a:srgbClr val="2E4567"/>
                </a:solidFill>
                <a:latin typeface="Letter-join Basic 8" panose="02000505000000020003" pitchFamily="50" charset="0"/>
              </a:rPr>
              <a:t>An example of Reading through non-core (Y2 Summer 1 Geography. Northern Europe: Scandinavia</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4"/>
          <a:stretch>
            <a:fillRect/>
          </a:stretch>
        </p:blipFill>
        <p:spPr>
          <a:xfrm>
            <a:off x="0" y="-221014"/>
            <a:ext cx="1928191" cy="1415687"/>
          </a:xfrm>
          <a:prstGeom prst="rect">
            <a:avLst/>
          </a:prstGeom>
        </p:spPr>
      </p:pic>
      <p:pic>
        <p:nvPicPr>
          <p:cNvPr id="3" name="Picture 2">
            <a:extLst>
              <a:ext uri="{FF2B5EF4-FFF2-40B4-BE49-F238E27FC236}">
                <a16:creationId xmlns:a16="http://schemas.microsoft.com/office/drawing/2014/main" id="{9878A9C2-B634-4B74-9634-20B3ECDD57A0}"/>
              </a:ext>
            </a:extLst>
          </p:cNvPr>
          <p:cNvPicPr>
            <a:picLocks noChangeAspect="1"/>
          </p:cNvPicPr>
          <p:nvPr/>
        </p:nvPicPr>
        <p:blipFill>
          <a:blip r:embed="rId5"/>
          <a:stretch>
            <a:fillRect/>
          </a:stretch>
        </p:blipFill>
        <p:spPr>
          <a:xfrm>
            <a:off x="0" y="1327601"/>
            <a:ext cx="3856383" cy="1951042"/>
          </a:xfrm>
          <a:prstGeom prst="rect">
            <a:avLst/>
          </a:prstGeom>
        </p:spPr>
      </p:pic>
      <p:pic>
        <p:nvPicPr>
          <p:cNvPr id="7" name="Picture 6">
            <a:extLst>
              <a:ext uri="{FF2B5EF4-FFF2-40B4-BE49-F238E27FC236}">
                <a16:creationId xmlns:a16="http://schemas.microsoft.com/office/drawing/2014/main" id="{AAE2F09C-A9E1-41F4-8525-6BBB5391677A}"/>
              </a:ext>
            </a:extLst>
          </p:cNvPr>
          <p:cNvPicPr>
            <a:picLocks noChangeAspect="1"/>
          </p:cNvPicPr>
          <p:nvPr/>
        </p:nvPicPr>
        <p:blipFill>
          <a:blip r:embed="rId6"/>
          <a:stretch>
            <a:fillRect/>
          </a:stretch>
        </p:blipFill>
        <p:spPr>
          <a:xfrm>
            <a:off x="0" y="3332225"/>
            <a:ext cx="3975651" cy="2036218"/>
          </a:xfrm>
          <a:prstGeom prst="rect">
            <a:avLst/>
          </a:prstGeom>
        </p:spPr>
      </p:pic>
      <p:pic>
        <p:nvPicPr>
          <p:cNvPr id="12" name="Picture 11">
            <a:extLst>
              <a:ext uri="{FF2B5EF4-FFF2-40B4-BE49-F238E27FC236}">
                <a16:creationId xmlns:a16="http://schemas.microsoft.com/office/drawing/2014/main" id="{2362052B-23A4-4B68-ADCE-3CBA3E42742A}"/>
              </a:ext>
            </a:extLst>
          </p:cNvPr>
          <p:cNvPicPr>
            <a:picLocks noChangeAspect="1"/>
          </p:cNvPicPr>
          <p:nvPr/>
        </p:nvPicPr>
        <p:blipFill>
          <a:blip r:embed="rId7"/>
          <a:stretch>
            <a:fillRect/>
          </a:stretch>
        </p:blipFill>
        <p:spPr>
          <a:xfrm>
            <a:off x="5719942" y="1307968"/>
            <a:ext cx="6358405" cy="1644994"/>
          </a:xfrm>
          <a:prstGeom prst="rect">
            <a:avLst/>
          </a:prstGeom>
        </p:spPr>
      </p:pic>
      <p:sp>
        <p:nvSpPr>
          <p:cNvPr id="14" name="TextBox 13">
            <a:extLst>
              <a:ext uri="{FF2B5EF4-FFF2-40B4-BE49-F238E27FC236}">
                <a16:creationId xmlns:a16="http://schemas.microsoft.com/office/drawing/2014/main" id="{860E557B-4366-4AAD-AF2E-B4D3F790AA46}"/>
              </a:ext>
            </a:extLst>
          </p:cNvPr>
          <p:cNvSpPr txBox="1"/>
          <p:nvPr/>
        </p:nvSpPr>
        <p:spPr>
          <a:xfrm>
            <a:off x="3975651" y="4340395"/>
            <a:ext cx="8335616" cy="2677656"/>
          </a:xfrm>
          <a:prstGeom prst="rect">
            <a:avLst/>
          </a:prstGeom>
          <a:noFill/>
        </p:spPr>
        <p:txBody>
          <a:bodyPr wrap="square" rtlCol="0">
            <a:spAutoFit/>
          </a:bodyPr>
          <a:lstStyle/>
          <a:p>
            <a:pPr marL="342900" indent="-342900">
              <a:buFontTx/>
              <a:buChar char="-"/>
            </a:pPr>
            <a:r>
              <a:rPr lang="en-GB" sz="2400" dirty="0">
                <a:latin typeface="Letter-join Basic 8" panose="02000505000000020003" pitchFamily="50" charset="0"/>
              </a:rPr>
              <a:t>Snip text from the MIRO (decide weekly in year group PPA which subjects to focus on based on forthcoming lesson context</a:t>
            </a:r>
          </a:p>
          <a:p>
            <a:pPr marL="342900" indent="-342900">
              <a:buFontTx/>
              <a:buChar char="-"/>
            </a:pPr>
            <a:r>
              <a:rPr lang="en-GB" sz="2400" dirty="0">
                <a:latin typeface="Letter-join Basic 8" panose="02000505000000020003" pitchFamily="50" charset="0"/>
              </a:rPr>
              <a:t>Plan the 3-part reading lesson around this text to recap/pre-teach key information to allow more time for the curriculum to be more engaging and purposeful in afternoon lessons</a:t>
            </a:r>
          </a:p>
          <a:p>
            <a:pPr marL="342900" indent="-342900" algn="ctr">
              <a:buFontTx/>
              <a:buChar char="-"/>
            </a:pPr>
            <a:endParaRPr lang="en-GB" sz="2400" dirty="0">
              <a:latin typeface="Letter-join Basic 8" panose="02000505000000020003" pitchFamily="50" charset="0"/>
            </a:endParaRPr>
          </a:p>
        </p:txBody>
      </p:sp>
    </p:spTree>
    <p:extLst>
      <p:ext uri="{BB962C8B-B14F-4D97-AF65-F5344CB8AC3E}">
        <p14:creationId xmlns:p14="http://schemas.microsoft.com/office/powerpoint/2010/main" val="30662958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E0BC460F-F666-4D6B-B563-FB5A14A6C543}"/>
              </a:ext>
            </a:extLst>
          </p:cNvPr>
          <p:cNvPicPr>
            <a:picLocks noChangeAspect="1"/>
          </p:cNvPicPr>
          <p:nvPr/>
        </p:nvPicPr>
        <p:blipFill>
          <a:blip r:embed="rId2"/>
          <a:stretch>
            <a:fillRect/>
          </a:stretch>
        </p:blipFill>
        <p:spPr>
          <a:xfrm>
            <a:off x="3073999" y="1694614"/>
            <a:ext cx="2926334" cy="4168501"/>
          </a:xfrm>
          <a:prstGeom prst="rect">
            <a:avLst/>
          </a:prstGeom>
        </p:spPr>
      </p:pic>
      <p:sp>
        <p:nvSpPr>
          <p:cNvPr id="8" name="Rectangle 7">
            <a:extLst>
              <a:ext uri="{FF2B5EF4-FFF2-40B4-BE49-F238E27FC236}">
                <a16:creationId xmlns:a16="http://schemas.microsoft.com/office/drawing/2014/main" id="{05851ABE-46A2-9E44-F498-7912F6464413}"/>
              </a:ext>
            </a:extLst>
          </p:cNvPr>
          <p:cNvSpPr/>
          <p:nvPr/>
        </p:nvSpPr>
        <p:spPr>
          <a:xfrm>
            <a:off x="0" y="-31893"/>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1643044" y="445078"/>
            <a:ext cx="10204173" cy="830997"/>
          </a:xfrm>
          <a:prstGeom prst="rect">
            <a:avLst/>
          </a:prstGeom>
          <a:noFill/>
        </p:spPr>
        <p:txBody>
          <a:bodyPr wrap="square" rtlCol="0">
            <a:spAutoFit/>
          </a:bodyPr>
          <a:lstStyle/>
          <a:p>
            <a:pPr algn="r"/>
            <a:r>
              <a:rPr lang="en-GB" sz="2400" dirty="0">
                <a:solidFill>
                  <a:srgbClr val="2E4567"/>
                </a:solidFill>
                <a:latin typeface="Letter-join Basic 8" panose="02000505000000020003" pitchFamily="50" charset="0"/>
              </a:rPr>
              <a:t>Friday – Unseen Text from </a:t>
            </a:r>
            <a:r>
              <a:rPr lang="en-GB" sz="2400" dirty="0" err="1">
                <a:solidFill>
                  <a:srgbClr val="2E4567"/>
                </a:solidFill>
                <a:latin typeface="Letter-join Basic 8" panose="02000505000000020003" pitchFamily="50" charset="0"/>
              </a:rPr>
              <a:t>PiXL</a:t>
            </a:r>
            <a:r>
              <a:rPr lang="en-GB" sz="2400" dirty="0">
                <a:solidFill>
                  <a:srgbClr val="2E4567"/>
                </a:solidFill>
                <a:latin typeface="Letter-join Basic 8" panose="02000505000000020003" pitchFamily="50" charset="0"/>
              </a:rPr>
              <a:t> - an example of a Year 3 / 4 Non-fiction text: </a:t>
            </a:r>
          </a:p>
          <a:p>
            <a:pPr algn="r"/>
            <a:r>
              <a:rPr lang="en-GB" sz="2400" dirty="0">
                <a:solidFill>
                  <a:srgbClr val="2E4567"/>
                </a:solidFill>
                <a:latin typeface="Letter-join Basic 8" panose="02000505000000020003" pitchFamily="50" charset="0"/>
              </a:rPr>
              <a:t>The Water Cycle</a:t>
            </a:r>
            <a:endParaRPr lang="en-GB" sz="2200" dirty="0">
              <a:solidFill>
                <a:srgbClr val="2E4567"/>
              </a:solidFill>
              <a:latin typeface="Letter-join Basic 8" panose="02000505000000020003" pitchFamily="50" charset="0"/>
            </a:endParaRP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3"/>
          <a:stretch>
            <a:fillRect/>
          </a:stretch>
        </p:blipFill>
        <p:spPr>
          <a:xfrm>
            <a:off x="0" y="-221014"/>
            <a:ext cx="1928191" cy="1415687"/>
          </a:xfrm>
          <a:prstGeom prst="rect">
            <a:avLst/>
          </a:prstGeom>
        </p:spPr>
      </p:pic>
      <p:pic>
        <p:nvPicPr>
          <p:cNvPr id="3" name="Picture 2">
            <a:extLst>
              <a:ext uri="{FF2B5EF4-FFF2-40B4-BE49-F238E27FC236}">
                <a16:creationId xmlns:a16="http://schemas.microsoft.com/office/drawing/2014/main" id="{5ADC7018-AEDC-45F7-A273-75C72A5B15A8}"/>
              </a:ext>
            </a:extLst>
          </p:cNvPr>
          <p:cNvPicPr>
            <a:picLocks noChangeAspect="1"/>
          </p:cNvPicPr>
          <p:nvPr/>
        </p:nvPicPr>
        <p:blipFill>
          <a:blip r:embed="rId4"/>
          <a:stretch>
            <a:fillRect/>
          </a:stretch>
        </p:blipFill>
        <p:spPr>
          <a:xfrm>
            <a:off x="69137" y="1217535"/>
            <a:ext cx="2888230" cy="4130398"/>
          </a:xfrm>
          <a:prstGeom prst="rect">
            <a:avLst/>
          </a:prstGeom>
        </p:spPr>
      </p:pic>
      <p:pic>
        <p:nvPicPr>
          <p:cNvPr id="5" name="Picture 4">
            <a:extLst>
              <a:ext uri="{FF2B5EF4-FFF2-40B4-BE49-F238E27FC236}">
                <a16:creationId xmlns:a16="http://schemas.microsoft.com/office/drawing/2014/main" id="{D20565C8-103C-4B18-AC7A-6FC9091073D6}"/>
              </a:ext>
            </a:extLst>
          </p:cNvPr>
          <p:cNvPicPr>
            <a:picLocks noChangeAspect="1"/>
          </p:cNvPicPr>
          <p:nvPr/>
        </p:nvPicPr>
        <p:blipFill>
          <a:blip r:embed="rId5"/>
          <a:stretch>
            <a:fillRect/>
          </a:stretch>
        </p:blipFill>
        <p:spPr>
          <a:xfrm>
            <a:off x="828559" y="2437064"/>
            <a:ext cx="2918713" cy="4191363"/>
          </a:xfrm>
          <a:prstGeom prst="rect">
            <a:avLst/>
          </a:prstGeom>
        </p:spPr>
      </p:pic>
      <p:pic>
        <p:nvPicPr>
          <p:cNvPr id="17" name="Picture 16">
            <a:extLst>
              <a:ext uri="{FF2B5EF4-FFF2-40B4-BE49-F238E27FC236}">
                <a16:creationId xmlns:a16="http://schemas.microsoft.com/office/drawing/2014/main" id="{30CE88C3-30E0-4DB6-9F28-01CB8BE16EFE}"/>
              </a:ext>
            </a:extLst>
          </p:cNvPr>
          <p:cNvPicPr>
            <a:picLocks noChangeAspect="1"/>
          </p:cNvPicPr>
          <p:nvPr/>
        </p:nvPicPr>
        <p:blipFill>
          <a:blip r:embed="rId6"/>
          <a:stretch>
            <a:fillRect/>
          </a:stretch>
        </p:blipFill>
        <p:spPr>
          <a:xfrm>
            <a:off x="6332930" y="1307969"/>
            <a:ext cx="5662707" cy="1614136"/>
          </a:xfrm>
          <a:prstGeom prst="rect">
            <a:avLst/>
          </a:prstGeom>
        </p:spPr>
      </p:pic>
      <p:sp>
        <p:nvSpPr>
          <p:cNvPr id="18" name="TextBox 17">
            <a:extLst>
              <a:ext uri="{FF2B5EF4-FFF2-40B4-BE49-F238E27FC236}">
                <a16:creationId xmlns:a16="http://schemas.microsoft.com/office/drawing/2014/main" id="{C6CA0E61-9E0E-4617-8432-7F909DE0753D}"/>
              </a:ext>
            </a:extLst>
          </p:cNvPr>
          <p:cNvSpPr txBox="1"/>
          <p:nvPr/>
        </p:nvSpPr>
        <p:spPr>
          <a:xfrm>
            <a:off x="6191669" y="3154643"/>
            <a:ext cx="5655548" cy="3785652"/>
          </a:xfrm>
          <a:prstGeom prst="rect">
            <a:avLst/>
          </a:prstGeom>
          <a:noFill/>
        </p:spPr>
        <p:txBody>
          <a:bodyPr wrap="square" rtlCol="0">
            <a:spAutoFit/>
          </a:bodyPr>
          <a:lstStyle/>
          <a:p>
            <a:pPr marL="342900" indent="-342900">
              <a:buFontTx/>
              <a:buChar char="-"/>
            </a:pPr>
            <a:r>
              <a:rPr lang="en-GB" sz="2400" dirty="0">
                <a:latin typeface="Letter-join Basic 8" panose="02000505000000020003" pitchFamily="50" charset="0"/>
              </a:rPr>
              <a:t>Use the unseen texts from </a:t>
            </a:r>
            <a:r>
              <a:rPr lang="en-GB" sz="2400" dirty="0" err="1">
                <a:latin typeface="Letter-join Basic 8" panose="02000505000000020003" pitchFamily="50" charset="0"/>
              </a:rPr>
              <a:t>PiXL</a:t>
            </a:r>
            <a:r>
              <a:rPr lang="en-GB" sz="2400" dirty="0">
                <a:latin typeface="Letter-join Basic 8" panose="02000505000000020003" pitchFamily="50" charset="0"/>
              </a:rPr>
              <a:t> – alternate fiction and non-fiction.</a:t>
            </a:r>
          </a:p>
          <a:p>
            <a:pPr marL="342900" indent="-342900">
              <a:buFontTx/>
              <a:buChar char="-"/>
            </a:pPr>
            <a:r>
              <a:rPr lang="en-GB" sz="2400" dirty="0">
                <a:latin typeface="Letter-join Basic 8" panose="02000505000000020003" pitchFamily="50" charset="0"/>
              </a:rPr>
              <a:t>There are x2 sets of questions for each text so return to the same text a week later to build on children’s understanding</a:t>
            </a:r>
          </a:p>
          <a:p>
            <a:pPr marL="342900" indent="-342900">
              <a:buFontTx/>
              <a:buChar char="-"/>
            </a:pPr>
            <a:r>
              <a:rPr lang="en-GB" sz="2400" dirty="0">
                <a:latin typeface="Letter-join Basic 8" panose="02000505000000020003" pitchFamily="50" charset="0"/>
              </a:rPr>
              <a:t>Adapt the amount of text you present/questions based on the needs of the children in your class/set</a:t>
            </a:r>
          </a:p>
          <a:p>
            <a:pPr marL="342900" indent="-342900" algn="ctr">
              <a:buFontTx/>
              <a:buChar char="-"/>
            </a:pPr>
            <a:endParaRPr lang="en-GB" sz="2400" dirty="0">
              <a:latin typeface="Letter-join Basic 8" panose="02000505000000020003" pitchFamily="50" charset="0"/>
            </a:endParaRPr>
          </a:p>
        </p:txBody>
      </p:sp>
    </p:spTree>
    <p:extLst>
      <p:ext uri="{BB962C8B-B14F-4D97-AF65-F5344CB8AC3E}">
        <p14:creationId xmlns:p14="http://schemas.microsoft.com/office/powerpoint/2010/main" val="10678518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851ABE-46A2-9E44-F498-7912F6464413}"/>
              </a:ext>
            </a:extLst>
          </p:cNvPr>
          <p:cNvSpPr/>
          <p:nvPr/>
        </p:nvSpPr>
        <p:spPr>
          <a:xfrm>
            <a:off x="0" y="0"/>
            <a:ext cx="12192000" cy="11946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4FD4D3-6928-EE83-9D2D-A086A08FDB54}"/>
              </a:ext>
            </a:extLst>
          </p:cNvPr>
          <p:cNvSpPr txBox="1"/>
          <p:nvPr/>
        </p:nvSpPr>
        <p:spPr>
          <a:xfrm>
            <a:off x="2758421" y="-113295"/>
            <a:ext cx="9354065" cy="830997"/>
          </a:xfrm>
          <a:prstGeom prst="rect">
            <a:avLst/>
          </a:prstGeom>
          <a:noFill/>
        </p:spPr>
        <p:txBody>
          <a:bodyPr wrap="square" rtlCol="0">
            <a:spAutoFit/>
          </a:bodyPr>
          <a:lstStyle/>
          <a:p>
            <a:pPr algn="r"/>
            <a:r>
              <a:rPr lang="en-GB" sz="4800" b="1" dirty="0">
                <a:solidFill>
                  <a:srgbClr val="2E4567"/>
                </a:solidFill>
                <a:latin typeface="Letter-join Basic 8" panose="02000505000000020003" pitchFamily="50" charset="0"/>
              </a:rPr>
              <a:t>Reading</a:t>
            </a:r>
          </a:p>
        </p:txBody>
      </p:sp>
      <p:sp>
        <p:nvSpPr>
          <p:cNvPr id="13" name="TextBox 12">
            <a:extLst>
              <a:ext uri="{FF2B5EF4-FFF2-40B4-BE49-F238E27FC236}">
                <a16:creationId xmlns:a16="http://schemas.microsoft.com/office/drawing/2014/main" id="{80F4EC87-528B-0905-FD65-609F28E07534}"/>
              </a:ext>
            </a:extLst>
          </p:cNvPr>
          <p:cNvSpPr txBox="1"/>
          <p:nvPr/>
        </p:nvSpPr>
        <p:spPr>
          <a:xfrm>
            <a:off x="2758421" y="609898"/>
            <a:ext cx="9354065" cy="584775"/>
          </a:xfrm>
          <a:prstGeom prst="rect">
            <a:avLst/>
          </a:prstGeom>
          <a:noFill/>
        </p:spPr>
        <p:txBody>
          <a:bodyPr wrap="square" rtlCol="0">
            <a:spAutoFit/>
          </a:bodyPr>
          <a:lstStyle/>
          <a:p>
            <a:pPr algn="r"/>
            <a:r>
              <a:rPr lang="en-GB" sz="3200" dirty="0">
                <a:solidFill>
                  <a:srgbClr val="2E4567"/>
                </a:solidFill>
                <a:latin typeface="Letter-join Basic 8" panose="02000505000000020003" pitchFamily="50" charset="0"/>
              </a:rPr>
              <a:t>How do we assess reading?</a:t>
            </a:r>
          </a:p>
        </p:txBody>
      </p:sp>
      <p:pic>
        <p:nvPicPr>
          <p:cNvPr id="10" name="Picture 9" descr="A logo with a triangle and text&#10;&#10;Description automatically generated with medium confidence">
            <a:extLst>
              <a:ext uri="{FF2B5EF4-FFF2-40B4-BE49-F238E27FC236}">
                <a16:creationId xmlns:a16="http://schemas.microsoft.com/office/drawing/2014/main" id="{89521F09-00D3-7677-BF26-163282F3F448}"/>
              </a:ext>
            </a:extLst>
          </p:cNvPr>
          <p:cNvPicPr>
            <a:picLocks noChangeAspect="1"/>
          </p:cNvPicPr>
          <p:nvPr/>
        </p:nvPicPr>
        <p:blipFill>
          <a:blip r:embed="rId3"/>
          <a:stretch>
            <a:fillRect/>
          </a:stretch>
        </p:blipFill>
        <p:spPr>
          <a:xfrm>
            <a:off x="0" y="-221014"/>
            <a:ext cx="1928191" cy="1415687"/>
          </a:xfrm>
          <a:prstGeom prst="rect">
            <a:avLst/>
          </a:prstGeom>
        </p:spPr>
      </p:pic>
      <p:pic>
        <p:nvPicPr>
          <p:cNvPr id="5" name="Picture 4">
            <a:extLst>
              <a:ext uri="{FF2B5EF4-FFF2-40B4-BE49-F238E27FC236}">
                <a16:creationId xmlns:a16="http://schemas.microsoft.com/office/drawing/2014/main" id="{1F1D309F-45D4-4BFB-9831-BEA912E3A312}"/>
              </a:ext>
            </a:extLst>
          </p:cNvPr>
          <p:cNvPicPr>
            <a:picLocks noChangeAspect="1"/>
          </p:cNvPicPr>
          <p:nvPr/>
        </p:nvPicPr>
        <p:blipFill>
          <a:blip r:embed="rId4"/>
          <a:stretch>
            <a:fillRect/>
          </a:stretch>
        </p:blipFill>
        <p:spPr>
          <a:xfrm>
            <a:off x="97929" y="1307968"/>
            <a:ext cx="1571845" cy="2206629"/>
          </a:xfrm>
          <a:prstGeom prst="rect">
            <a:avLst/>
          </a:prstGeom>
        </p:spPr>
      </p:pic>
      <p:sp>
        <p:nvSpPr>
          <p:cNvPr id="12" name="TextBox 11">
            <a:extLst>
              <a:ext uri="{FF2B5EF4-FFF2-40B4-BE49-F238E27FC236}">
                <a16:creationId xmlns:a16="http://schemas.microsoft.com/office/drawing/2014/main" id="{01E045A5-D62A-45D5-973B-313F4876E952}"/>
              </a:ext>
            </a:extLst>
          </p:cNvPr>
          <p:cNvSpPr txBox="1"/>
          <p:nvPr/>
        </p:nvSpPr>
        <p:spPr>
          <a:xfrm>
            <a:off x="1724752" y="1194673"/>
            <a:ext cx="5655548" cy="2585323"/>
          </a:xfrm>
          <a:prstGeom prst="rect">
            <a:avLst/>
          </a:prstGeom>
          <a:noFill/>
        </p:spPr>
        <p:txBody>
          <a:bodyPr wrap="square" rtlCol="0">
            <a:spAutoFit/>
          </a:bodyPr>
          <a:lstStyle/>
          <a:p>
            <a:pPr algn="ctr"/>
            <a:r>
              <a:rPr lang="en-GB" sz="2000" b="1" u="sng" dirty="0">
                <a:latin typeface="Letter-join Basic 8" panose="02000505000000020003" pitchFamily="50" charset="0"/>
              </a:rPr>
              <a:t>Salford Reading Tests</a:t>
            </a:r>
          </a:p>
          <a:p>
            <a:pPr algn="ctr"/>
            <a:endParaRPr lang="en-GB" b="1" u="sng" dirty="0">
              <a:latin typeface="Letter-join Basic 8" panose="02000505000000020003" pitchFamily="50" charset="0"/>
            </a:endParaRPr>
          </a:p>
          <a:p>
            <a:pPr marL="342900" indent="-342900">
              <a:buFontTx/>
              <a:buChar char="-"/>
            </a:pPr>
            <a:r>
              <a:rPr lang="en-GB" sz="2000" dirty="0">
                <a:latin typeface="Letter-join Basic 8" panose="02000505000000020003" pitchFamily="50" charset="0"/>
              </a:rPr>
              <a:t>All children from Y1-6 are assessed at the start of each term for fluency and comprehension. Diagnostic analysis supports teachers to understand if there are weaknesses in sentence level or word level language understanding</a:t>
            </a:r>
          </a:p>
          <a:p>
            <a:pPr marL="342900" indent="-342900" algn="ctr">
              <a:buFontTx/>
              <a:buChar char="-"/>
            </a:pPr>
            <a:endParaRPr lang="en-GB" sz="2400" dirty="0">
              <a:latin typeface="Letter-join Basic 8" panose="02000505000000020003" pitchFamily="50" charset="0"/>
            </a:endParaRPr>
          </a:p>
        </p:txBody>
      </p:sp>
      <p:sp>
        <p:nvSpPr>
          <p:cNvPr id="14" name="TextBox 13">
            <a:extLst>
              <a:ext uri="{FF2B5EF4-FFF2-40B4-BE49-F238E27FC236}">
                <a16:creationId xmlns:a16="http://schemas.microsoft.com/office/drawing/2014/main" id="{4834F82B-8EA7-42FF-B849-3524F8165997}"/>
              </a:ext>
            </a:extLst>
          </p:cNvPr>
          <p:cNvSpPr txBox="1"/>
          <p:nvPr/>
        </p:nvSpPr>
        <p:spPr>
          <a:xfrm>
            <a:off x="9860416" y="1576077"/>
            <a:ext cx="2065671" cy="4770537"/>
          </a:xfrm>
          <a:prstGeom prst="rect">
            <a:avLst/>
          </a:prstGeom>
          <a:noFill/>
        </p:spPr>
        <p:txBody>
          <a:bodyPr wrap="square" rtlCol="0">
            <a:spAutoFit/>
          </a:bodyPr>
          <a:lstStyle/>
          <a:p>
            <a:pPr algn="ctr"/>
            <a:r>
              <a:rPr lang="en-GB" sz="2000" b="1" u="sng" dirty="0" err="1">
                <a:latin typeface="Letter-join Basic 8" panose="02000505000000020003" pitchFamily="50" charset="0"/>
              </a:rPr>
              <a:t>PiXL</a:t>
            </a:r>
            <a:r>
              <a:rPr lang="en-GB" sz="2000" b="1" u="sng" dirty="0">
                <a:latin typeface="Letter-join Basic 8" panose="02000505000000020003" pitchFamily="50" charset="0"/>
              </a:rPr>
              <a:t> Reading assessments</a:t>
            </a:r>
          </a:p>
          <a:p>
            <a:pPr marL="342900" indent="-342900">
              <a:buFontTx/>
              <a:buChar char="-"/>
            </a:pPr>
            <a:endParaRPr lang="en-GB" sz="2000" dirty="0">
              <a:latin typeface="Letter-join Basic 8" panose="02000505000000020003" pitchFamily="50" charset="0"/>
            </a:endParaRPr>
          </a:p>
          <a:p>
            <a:pPr marL="342900" indent="-342900">
              <a:buFontTx/>
              <a:buChar char="-"/>
            </a:pPr>
            <a:r>
              <a:rPr lang="en-GB" sz="2000" dirty="0">
                <a:latin typeface="Letter-join Basic 8" panose="02000505000000020003" pitchFamily="50" charset="0"/>
              </a:rPr>
              <a:t>From Years 1-6 we use </a:t>
            </a:r>
            <a:r>
              <a:rPr lang="en-GB" sz="2000" dirty="0" err="1">
                <a:latin typeface="Letter-join Basic 8" panose="02000505000000020003" pitchFamily="50" charset="0"/>
              </a:rPr>
              <a:t>PiXL</a:t>
            </a:r>
            <a:r>
              <a:rPr lang="en-GB" sz="2000" dirty="0">
                <a:latin typeface="Letter-join Basic 8" panose="02000505000000020003" pitchFamily="50" charset="0"/>
              </a:rPr>
              <a:t> reading assessments termly to measure the attainment (in-year) and progress (over time) of each child</a:t>
            </a:r>
          </a:p>
          <a:p>
            <a:pPr marL="342900" indent="-342900" algn="ctr">
              <a:buFontTx/>
              <a:buChar char="-"/>
            </a:pPr>
            <a:endParaRPr lang="en-GB" sz="2400" dirty="0">
              <a:latin typeface="Letter-join Basic 8" panose="02000505000000020003" pitchFamily="50" charset="0"/>
            </a:endParaRPr>
          </a:p>
        </p:txBody>
      </p:sp>
      <p:sp>
        <p:nvSpPr>
          <p:cNvPr id="15" name="TextBox 14">
            <a:extLst>
              <a:ext uri="{FF2B5EF4-FFF2-40B4-BE49-F238E27FC236}">
                <a16:creationId xmlns:a16="http://schemas.microsoft.com/office/drawing/2014/main" id="{23424A19-72F4-4D3C-81C6-C92D23E94FE3}"/>
              </a:ext>
            </a:extLst>
          </p:cNvPr>
          <p:cNvSpPr txBox="1"/>
          <p:nvPr/>
        </p:nvSpPr>
        <p:spPr>
          <a:xfrm>
            <a:off x="2873928" y="3810774"/>
            <a:ext cx="4689750" cy="2923877"/>
          </a:xfrm>
          <a:prstGeom prst="rect">
            <a:avLst/>
          </a:prstGeom>
          <a:noFill/>
        </p:spPr>
        <p:txBody>
          <a:bodyPr wrap="square" rtlCol="0">
            <a:spAutoFit/>
          </a:bodyPr>
          <a:lstStyle/>
          <a:p>
            <a:pPr algn="ctr"/>
            <a:r>
              <a:rPr lang="en-GB" sz="2000" b="1" u="sng" dirty="0">
                <a:latin typeface="Letter-join Basic 8" panose="02000505000000020003" pitchFamily="50" charset="0"/>
              </a:rPr>
              <a:t>Ongoing assessment</a:t>
            </a:r>
          </a:p>
          <a:p>
            <a:endParaRPr lang="en-GB" sz="2000" dirty="0">
              <a:latin typeface="Letter-join Basic 8" panose="02000505000000020003" pitchFamily="50" charset="0"/>
            </a:endParaRPr>
          </a:p>
          <a:p>
            <a:pPr marL="342900" indent="-342900">
              <a:buFontTx/>
              <a:buChar char="-"/>
            </a:pPr>
            <a:r>
              <a:rPr lang="en-GB" sz="2000" dirty="0">
                <a:latin typeface="Letter-join Basic 8" panose="02000505000000020003" pitchFamily="50" charset="0"/>
              </a:rPr>
              <a:t>Task design of lessons is critical.</a:t>
            </a:r>
          </a:p>
          <a:p>
            <a:r>
              <a:rPr lang="en-GB" sz="2000" dirty="0">
                <a:latin typeface="Letter-join Basic 8" panose="02000505000000020003" pitchFamily="50" charset="0"/>
              </a:rPr>
              <a:t>Each reading lesson is focussed around the reading skill domains. If questions are linked closely enough to the skill being taught and enable full understanding of the text, children will make progress</a:t>
            </a:r>
          </a:p>
          <a:p>
            <a:pPr marL="342900" indent="-342900" algn="ctr">
              <a:buFontTx/>
              <a:buChar char="-"/>
            </a:pPr>
            <a:endParaRPr lang="en-GB" sz="2400" dirty="0">
              <a:latin typeface="Letter-join Basic 8" panose="02000505000000020003" pitchFamily="50" charset="0"/>
            </a:endParaRPr>
          </a:p>
        </p:txBody>
      </p:sp>
      <p:pic>
        <p:nvPicPr>
          <p:cNvPr id="16" name="Picture 15">
            <a:extLst>
              <a:ext uri="{FF2B5EF4-FFF2-40B4-BE49-F238E27FC236}">
                <a16:creationId xmlns:a16="http://schemas.microsoft.com/office/drawing/2014/main" id="{1A83BB79-FA07-491E-954C-8FEAA5C78F6E}"/>
              </a:ext>
            </a:extLst>
          </p:cNvPr>
          <p:cNvPicPr>
            <a:picLocks noChangeAspect="1"/>
          </p:cNvPicPr>
          <p:nvPr/>
        </p:nvPicPr>
        <p:blipFill>
          <a:blip r:embed="rId5"/>
          <a:stretch>
            <a:fillRect/>
          </a:stretch>
        </p:blipFill>
        <p:spPr>
          <a:xfrm>
            <a:off x="7764833" y="1251320"/>
            <a:ext cx="2129371" cy="2502806"/>
          </a:xfrm>
          <a:prstGeom prst="rect">
            <a:avLst/>
          </a:prstGeom>
        </p:spPr>
      </p:pic>
      <p:pic>
        <p:nvPicPr>
          <p:cNvPr id="18" name="Picture 17">
            <a:extLst>
              <a:ext uri="{FF2B5EF4-FFF2-40B4-BE49-F238E27FC236}">
                <a16:creationId xmlns:a16="http://schemas.microsoft.com/office/drawing/2014/main" id="{56095427-EDA6-425C-8CFE-CD220807075F}"/>
              </a:ext>
            </a:extLst>
          </p:cNvPr>
          <p:cNvPicPr>
            <a:picLocks noChangeAspect="1"/>
          </p:cNvPicPr>
          <p:nvPr/>
        </p:nvPicPr>
        <p:blipFill>
          <a:blip r:embed="rId6"/>
          <a:stretch>
            <a:fillRect/>
          </a:stretch>
        </p:blipFill>
        <p:spPr>
          <a:xfrm>
            <a:off x="137503" y="4186629"/>
            <a:ext cx="2438330" cy="1538024"/>
          </a:xfrm>
          <a:prstGeom prst="rect">
            <a:avLst/>
          </a:prstGeom>
        </p:spPr>
      </p:pic>
    </p:spTree>
    <p:extLst>
      <p:ext uri="{BB962C8B-B14F-4D97-AF65-F5344CB8AC3E}">
        <p14:creationId xmlns:p14="http://schemas.microsoft.com/office/powerpoint/2010/main" val="19692966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10028</TotalTime>
  <Words>1131</Words>
  <Application>Microsoft Macintosh PowerPoint</Application>
  <PresentationFormat>Widescreen</PresentationFormat>
  <Paragraphs>149</Paragraphs>
  <Slides>20</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Avenir Book</vt:lpstr>
      <vt:lpstr>Calibri</vt:lpstr>
      <vt:lpstr>Calibri Light</vt:lpstr>
      <vt:lpstr>Letter-join Basic 8</vt:lpstr>
      <vt:lpstr>Letter-join Plus 8</vt:lpstr>
      <vt:lpstr>Roboto-Medium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Brooks</dc:creator>
  <cp:lastModifiedBy>Daniel Constable-Phelps</cp:lastModifiedBy>
  <cp:revision>2</cp:revision>
  <dcterms:created xsi:type="dcterms:W3CDTF">2024-07-23T16:02:22Z</dcterms:created>
  <dcterms:modified xsi:type="dcterms:W3CDTF">2024-07-30T15:13:08Z</dcterms:modified>
</cp:coreProperties>
</file>