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0"/>
  </p:notesMasterIdLst>
  <p:sldIdLst>
    <p:sldId id="256" r:id="rId2"/>
    <p:sldId id="257" r:id="rId3"/>
    <p:sldId id="258" r:id="rId4"/>
    <p:sldId id="259" r:id="rId5"/>
    <p:sldId id="260" r:id="rId6"/>
    <p:sldId id="261" r:id="rId7"/>
    <p:sldId id="262" r:id="rId8"/>
    <p:sldId id="263" r:id="rId9"/>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A7D18"/>
    <a:srgbClr val="C2282C"/>
    <a:srgbClr val="8CA593"/>
    <a:srgbClr val="EFB891"/>
    <a:srgbClr val="363C38"/>
    <a:srgbClr val="EAB29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8586"/>
    <p:restoredTop sz="94681"/>
  </p:normalViewPr>
  <p:slideViewPr>
    <p:cSldViewPr snapToGrid="0">
      <p:cViewPr varScale="1">
        <p:scale>
          <a:sx n="80" d="100"/>
          <a:sy n="80" d="100"/>
        </p:scale>
        <p:origin x="2592"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C5EC738-EE3C-244A-A6D4-9F09A6067236}" type="datetimeFigureOut">
              <a:rPr lang="en-GB" smtClean="0"/>
              <a:t>02/10/2022</a:t>
            </a:fld>
            <a:endParaRPr lang="en-GB"/>
          </a:p>
        </p:txBody>
      </p:sp>
      <p:sp>
        <p:nvSpPr>
          <p:cNvPr id="4" name="Slide Image Placeholder 3"/>
          <p:cNvSpPr>
            <a:spLocks noGrp="1" noRot="1" noChangeAspect="1"/>
          </p:cNvSpPr>
          <p:nvPr>
            <p:ph type="sldImg" idx="2"/>
          </p:nvPr>
        </p:nvSpPr>
        <p:spPr>
          <a:xfrm>
            <a:off x="2360613" y="1143000"/>
            <a:ext cx="21367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B2AC08-A559-C24A-927B-91EF7CD67206}" type="slidenum">
              <a:rPr lang="en-GB" smtClean="0"/>
              <a:t>‹#›</a:t>
            </a:fld>
            <a:endParaRPr lang="en-GB"/>
          </a:p>
        </p:txBody>
      </p:sp>
    </p:spTree>
    <p:extLst>
      <p:ext uri="{BB962C8B-B14F-4D97-AF65-F5344CB8AC3E}">
        <p14:creationId xmlns:p14="http://schemas.microsoft.com/office/powerpoint/2010/main" val="1061552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DB2AC08-A559-C24A-927B-91EF7CD67206}" type="slidenum">
              <a:rPr lang="en-GB" smtClean="0"/>
              <a:t>5</a:t>
            </a:fld>
            <a:endParaRPr lang="en-GB"/>
          </a:p>
        </p:txBody>
      </p:sp>
    </p:spTree>
    <p:extLst>
      <p:ext uri="{BB962C8B-B14F-4D97-AF65-F5344CB8AC3E}">
        <p14:creationId xmlns:p14="http://schemas.microsoft.com/office/powerpoint/2010/main" val="30721585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GB"/>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E29683D-30ED-9540-B031-AE0FE0353E37}" type="datetimeFigureOut">
              <a:rPr lang="en-GB" smtClean="0"/>
              <a:t>02/10/2022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5AAA53C-1E97-C54E-AC38-92B17DC5C5C3}" type="slidenum">
              <a:rPr lang="en-GB" smtClean="0"/>
              <a:t>‹#›</a:t>
            </a:fld>
            <a:endParaRPr lang="en-GB"/>
          </a:p>
        </p:txBody>
      </p:sp>
    </p:spTree>
    <p:extLst>
      <p:ext uri="{BB962C8B-B14F-4D97-AF65-F5344CB8AC3E}">
        <p14:creationId xmlns:p14="http://schemas.microsoft.com/office/powerpoint/2010/main" val="32764374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E29683D-30ED-9540-B031-AE0FE0353E37}" type="datetimeFigureOut">
              <a:rPr lang="en-GB" smtClean="0"/>
              <a:t>02/10/2022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5AAA53C-1E97-C54E-AC38-92B17DC5C5C3}" type="slidenum">
              <a:rPr lang="en-GB" smtClean="0"/>
              <a:t>‹#›</a:t>
            </a:fld>
            <a:endParaRPr lang="en-GB"/>
          </a:p>
        </p:txBody>
      </p:sp>
    </p:spTree>
    <p:extLst>
      <p:ext uri="{BB962C8B-B14F-4D97-AF65-F5344CB8AC3E}">
        <p14:creationId xmlns:p14="http://schemas.microsoft.com/office/powerpoint/2010/main" val="19468925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GB"/>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E29683D-30ED-9540-B031-AE0FE0353E37}" type="datetimeFigureOut">
              <a:rPr lang="en-GB" smtClean="0"/>
              <a:t>02/10/2022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5AAA53C-1E97-C54E-AC38-92B17DC5C5C3}" type="slidenum">
              <a:rPr lang="en-GB" smtClean="0"/>
              <a:t>‹#›</a:t>
            </a:fld>
            <a:endParaRPr lang="en-GB"/>
          </a:p>
        </p:txBody>
      </p:sp>
    </p:spTree>
    <p:extLst>
      <p:ext uri="{BB962C8B-B14F-4D97-AF65-F5344CB8AC3E}">
        <p14:creationId xmlns:p14="http://schemas.microsoft.com/office/powerpoint/2010/main" val="8415495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E29683D-30ED-9540-B031-AE0FE0353E37}" type="datetimeFigureOut">
              <a:rPr lang="en-GB" smtClean="0"/>
              <a:t>02/10/2022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5AAA53C-1E97-C54E-AC38-92B17DC5C5C3}" type="slidenum">
              <a:rPr lang="en-GB" smtClean="0"/>
              <a:t>‹#›</a:t>
            </a:fld>
            <a:endParaRPr lang="en-GB"/>
          </a:p>
        </p:txBody>
      </p:sp>
    </p:spTree>
    <p:extLst>
      <p:ext uri="{BB962C8B-B14F-4D97-AF65-F5344CB8AC3E}">
        <p14:creationId xmlns:p14="http://schemas.microsoft.com/office/powerpoint/2010/main" val="22453872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GB"/>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E29683D-30ED-9540-B031-AE0FE0353E37}" type="datetimeFigureOut">
              <a:rPr lang="en-GB" smtClean="0"/>
              <a:t>02/10/2022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5AAA53C-1E97-C54E-AC38-92B17DC5C5C3}" type="slidenum">
              <a:rPr lang="en-GB" smtClean="0"/>
              <a:t>‹#›</a:t>
            </a:fld>
            <a:endParaRPr lang="en-GB"/>
          </a:p>
        </p:txBody>
      </p:sp>
    </p:spTree>
    <p:extLst>
      <p:ext uri="{BB962C8B-B14F-4D97-AF65-F5344CB8AC3E}">
        <p14:creationId xmlns:p14="http://schemas.microsoft.com/office/powerpoint/2010/main" val="5115841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E29683D-30ED-9540-B031-AE0FE0353E37}" type="datetimeFigureOut">
              <a:rPr lang="en-GB" smtClean="0"/>
              <a:t>02/10/2022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5AAA53C-1E97-C54E-AC38-92B17DC5C5C3}" type="slidenum">
              <a:rPr lang="en-GB" smtClean="0"/>
              <a:t>‹#›</a:t>
            </a:fld>
            <a:endParaRPr lang="en-GB"/>
          </a:p>
        </p:txBody>
      </p:sp>
    </p:spTree>
    <p:extLst>
      <p:ext uri="{BB962C8B-B14F-4D97-AF65-F5344CB8AC3E}">
        <p14:creationId xmlns:p14="http://schemas.microsoft.com/office/powerpoint/2010/main" val="2191965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29683D-30ED-9540-B031-AE0FE0353E37}" type="datetimeFigureOut">
              <a:rPr lang="en-GB" smtClean="0"/>
              <a:t>02/10/2022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5AAA53C-1E97-C54E-AC38-92B17DC5C5C3}" type="slidenum">
              <a:rPr lang="en-GB" smtClean="0"/>
              <a:t>‹#›</a:t>
            </a:fld>
            <a:endParaRPr lang="en-GB"/>
          </a:p>
        </p:txBody>
      </p:sp>
    </p:spTree>
    <p:extLst>
      <p:ext uri="{BB962C8B-B14F-4D97-AF65-F5344CB8AC3E}">
        <p14:creationId xmlns:p14="http://schemas.microsoft.com/office/powerpoint/2010/main" val="16979578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4E29683D-30ED-9540-B031-AE0FE0353E37}" type="datetimeFigureOut">
              <a:rPr lang="en-GB" smtClean="0"/>
              <a:t>02/10/2022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5AAA53C-1E97-C54E-AC38-92B17DC5C5C3}" type="slidenum">
              <a:rPr lang="en-GB" smtClean="0"/>
              <a:t>‹#›</a:t>
            </a:fld>
            <a:endParaRPr lang="en-GB"/>
          </a:p>
        </p:txBody>
      </p:sp>
    </p:spTree>
    <p:extLst>
      <p:ext uri="{BB962C8B-B14F-4D97-AF65-F5344CB8AC3E}">
        <p14:creationId xmlns:p14="http://schemas.microsoft.com/office/powerpoint/2010/main" val="16927060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4E29683D-30ED-9540-B031-AE0FE0353E37}" type="datetimeFigureOut">
              <a:rPr lang="en-GB" smtClean="0"/>
              <a:t>02/10/2022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5AAA53C-1E97-C54E-AC38-92B17DC5C5C3}" type="slidenum">
              <a:rPr lang="en-GB" smtClean="0"/>
              <a:t>‹#›</a:t>
            </a:fld>
            <a:endParaRPr lang="en-GB"/>
          </a:p>
        </p:txBody>
      </p:sp>
    </p:spTree>
    <p:extLst>
      <p:ext uri="{BB962C8B-B14F-4D97-AF65-F5344CB8AC3E}">
        <p14:creationId xmlns:p14="http://schemas.microsoft.com/office/powerpoint/2010/main" val="34545811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E29683D-30ED-9540-B031-AE0FE0353E37}" type="datetimeFigureOut">
              <a:rPr lang="en-GB" smtClean="0"/>
              <a:t>02/10/2022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5AAA53C-1E97-C54E-AC38-92B17DC5C5C3}" type="slidenum">
              <a:rPr lang="en-GB" smtClean="0"/>
              <a:t>‹#›</a:t>
            </a:fld>
            <a:endParaRPr lang="en-GB"/>
          </a:p>
        </p:txBody>
      </p:sp>
    </p:spTree>
    <p:extLst>
      <p:ext uri="{BB962C8B-B14F-4D97-AF65-F5344CB8AC3E}">
        <p14:creationId xmlns:p14="http://schemas.microsoft.com/office/powerpoint/2010/main" val="42908400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E29683D-30ED-9540-B031-AE0FE0353E37}" type="datetimeFigureOut">
              <a:rPr lang="en-GB" smtClean="0"/>
              <a:t>02/10/2022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5AAA53C-1E97-C54E-AC38-92B17DC5C5C3}" type="slidenum">
              <a:rPr lang="en-GB" smtClean="0"/>
              <a:t>‹#›</a:t>
            </a:fld>
            <a:endParaRPr lang="en-GB"/>
          </a:p>
        </p:txBody>
      </p:sp>
    </p:spTree>
    <p:extLst>
      <p:ext uri="{BB962C8B-B14F-4D97-AF65-F5344CB8AC3E}">
        <p14:creationId xmlns:p14="http://schemas.microsoft.com/office/powerpoint/2010/main" val="6019368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4E29683D-30ED-9540-B031-AE0FE0353E37}" type="datetimeFigureOut">
              <a:rPr lang="en-GB" smtClean="0"/>
              <a:t>02/10/2022</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B5AAA53C-1E97-C54E-AC38-92B17DC5C5C3}" type="slidenum">
              <a:rPr lang="en-GB" smtClean="0"/>
              <a:t>‹#›</a:t>
            </a:fld>
            <a:endParaRPr lang="en-GB"/>
          </a:p>
        </p:txBody>
      </p:sp>
    </p:spTree>
    <p:extLst>
      <p:ext uri="{BB962C8B-B14F-4D97-AF65-F5344CB8AC3E}">
        <p14:creationId xmlns:p14="http://schemas.microsoft.com/office/powerpoint/2010/main" val="400427185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13" Type="http://schemas.openxmlformats.org/officeDocument/2006/relationships/image" Target="../media/image9.png"/><Relationship Id="rId3" Type="http://schemas.openxmlformats.org/officeDocument/2006/relationships/image" Target="../media/image2.png"/><Relationship Id="rId7" Type="http://schemas.microsoft.com/office/2007/relationships/hdphoto" Target="../media/hdphoto3.wdp"/><Relationship Id="rId12"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1.xml"/><Relationship Id="rId6" Type="http://schemas.microsoft.com/office/2007/relationships/hdphoto" Target="../media/hdphoto2.wdp"/><Relationship Id="rId11" Type="http://schemas.openxmlformats.org/officeDocument/2006/relationships/image" Target="../media/image7.png"/><Relationship Id="rId5" Type="http://schemas.openxmlformats.org/officeDocument/2006/relationships/image" Target="../media/image3.png"/><Relationship Id="rId10" Type="http://schemas.openxmlformats.org/officeDocument/2006/relationships/image" Target="../media/image6.png"/><Relationship Id="rId4" Type="http://schemas.microsoft.com/office/2007/relationships/hdphoto" Target="../media/hdphoto1.wdp"/><Relationship Id="rId9"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microsoft.com/office/2007/relationships/hdphoto" Target="../media/hdphoto4.wdp"/><Relationship Id="rId7"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12.png"/><Relationship Id="rId4" Type="http://schemas.openxmlformats.org/officeDocument/2006/relationships/image" Target="../media/image11.png"/></Relationships>
</file>

<file path=ppt/slides/_rels/slide3.xml.rels><?xml version="1.0" encoding="UTF-8" standalone="yes"?>
<Relationships xmlns="http://schemas.openxmlformats.org/package/2006/relationships"><Relationship Id="rId8" Type="http://schemas.openxmlformats.org/officeDocument/2006/relationships/image" Target="../media/image17.jpeg"/><Relationship Id="rId13" Type="http://schemas.openxmlformats.org/officeDocument/2006/relationships/image" Target="../media/image19.jpeg"/><Relationship Id="rId3" Type="http://schemas.openxmlformats.org/officeDocument/2006/relationships/image" Target="../media/image11.png"/><Relationship Id="rId7" Type="http://schemas.openxmlformats.org/officeDocument/2006/relationships/image" Target="../media/image16.jpeg"/><Relationship Id="rId12" Type="http://schemas.openxmlformats.org/officeDocument/2006/relationships/image" Target="../media/image18.jpeg"/><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15.png"/><Relationship Id="rId11" Type="http://schemas.openxmlformats.org/officeDocument/2006/relationships/hyperlink" Target="https://www.education.com/activity/article/how-to-make-a-sculpture/" TargetMode="External"/><Relationship Id="rId5" Type="http://schemas.openxmlformats.org/officeDocument/2006/relationships/hyperlink" Target="https://www.bbc.co.uk/iplayer/episode/m001crtf/jojo-gran-gran-series-2-autumn-1-its-time-to-go-on-a-voyage" TargetMode="External"/><Relationship Id="rId15" Type="http://schemas.openxmlformats.org/officeDocument/2006/relationships/image" Target="../media/image8.png"/><Relationship Id="rId10" Type="http://schemas.openxmlformats.org/officeDocument/2006/relationships/hyperlink" Target="https://www.youtube.com/watch?v=sJR7JGGKbmc" TargetMode="External"/><Relationship Id="rId4" Type="http://schemas.openxmlformats.org/officeDocument/2006/relationships/image" Target="../media/image14.png"/><Relationship Id="rId9" Type="http://schemas.openxmlformats.org/officeDocument/2006/relationships/hyperlink" Target="https://www.youtube.com/watch?v=uavk4N2Nk9s" TargetMode="External"/><Relationship Id="rId14"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20.jpeg"/><Relationship Id="rId13" Type="http://schemas.openxmlformats.org/officeDocument/2006/relationships/image" Target="../media/image7.png"/><Relationship Id="rId3" Type="http://schemas.openxmlformats.org/officeDocument/2006/relationships/image" Target="../media/image14.png"/><Relationship Id="rId7" Type="http://schemas.openxmlformats.org/officeDocument/2006/relationships/hyperlink" Target="https://www.tate.org.uk/kids/explore/who-is/who-lubaina-himid" TargetMode="External"/><Relationship Id="rId12" Type="http://schemas.openxmlformats.org/officeDocument/2006/relationships/image" Target="../media/image24.jpeg"/><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hyperlink" Target="https://www.youtube.com/watch?v=L8-8eM7WJs0" TargetMode="External"/><Relationship Id="rId11" Type="http://schemas.openxmlformats.org/officeDocument/2006/relationships/image" Target="../media/image23.jpeg"/><Relationship Id="rId5" Type="http://schemas.openxmlformats.org/officeDocument/2006/relationships/hyperlink" Target="https://www.youtube.com/watch?v=EqGli-UrHPw" TargetMode="External"/><Relationship Id="rId10" Type="http://schemas.openxmlformats.org/officeDocument/2006/relationships/image" Target="../media/image22.jpeg"/><Relationship Id="rId4" Type="http://schemas.openxmlformats.org/officeDocument/2006/relationships/hyperlink" Target="https://www.youtube.com/watch?v=9bJA6W9CqvE" TargetMode="External"/><Relationship Id="rId9" Type="http://schemas.openxmlformats.org/officeDocument/2006/relationships/image" Target="../media/image21.png"/><Relationship Id="rId14" Type="http://schemas.openxmlformats.org/officeDocument/2006/relationships/image" Target="../media/image8.png"/></Relationships>
</file>

<file path=ppt/slides/_rels/slide5.xml.rels><?xml version="1.0" encoding="UTF-8" standalone="yes"?>
<Relationships xmlns="http://schemas.openxmlformats.org/package/2006/relationships"><Relationship Id="rId8" Type="http://schemas.openxmlformats.org/officeDocument/2006/relationships/hyperlink" Target="https://www.bbc.co.uk/teach/school-radio/english-ks2-grace-nichols-talking-poetry/zf3y2sg" TargetMode="External"/><Relationship Id="rId13" Type="http://schemas.openxmlformats.org/officeDocument/2006/relationships/hyperlink" Target="https://www.youtube.com/watch?v=GamxNrkwqMw" TargetMode="External"/><Relationship Id="rId18" Type="http://schemas.openxmlformats.org/officeDocument/2006/relationships/image" Target="../media/image28.png"/><Relationship Id="rId3" Type="http://schemas.openxmlformats.org/officeDocument/2006/relationships/image" Target="../media/image11.png"/><Relationship Id="rId21" Type="http://schemas.openxmlformats.org/officeDocument/2006/relationships/image" Target="../media/image8.png"/><Relationship Id="rId7" Type="http://schemas.openxmlformats.org/officeDocument/2006/relationships/hyperlink" Target="https://www.youtube.com/watch?v=IhJc1wcpSmA" TargetMode="External"/><Relationship Id="rId12" Type="http://schemas.openxmlformats.org/officeDocument/2006/relationships/hyperlink" Target="https://www.youtube.com/watch?v=Si3IRAPJkkU" TargetMode="External"/><Relationship Id="rId17" Type="http://schemas.openxmlformats.org/officeDocument/2006/relationships/image" Target="../media/image27.jpeg"/><Relationship Id="rId2" Type="http://schemas.openxmlformats.org/officeDocument/2006/relationships/notesSlide" Target="../notesSlides/notesSlide1.xml"/><Relationship Id="rId16" Type="http://schemas.openxmlformats.org/officeDocument/2006/relationships/image" Target="../media/image26.jpeg"/><Relationship Id="rId20"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hyperlink" Target="https://www.poetryfoundation.org/collections/101640/celebrating-black-history-month" TargetMode="External"/><Relationship Id="rId11" Type="http://schemas.openxmlformats.org/officeDocument/2006/relationships/hyperlink" Target="https://www.rmg.co.uk/stories/windrush-histories/story-of-windrush-ship" TargetMode="External"/><Relationship Id="rId5" Type="http://schemas.openxmlformats.org/officeDocument/2006/relationships/hyperlink" Target="https://www.youtube.com/watch?v=xrCoDi0BBdY" TargetMode="External"/><Relationship Id="rId15" Type="http://schemas.openxmlformats.org/officeDocument/2006/relationships/image" Target="../media/image25.jpeg"/><Relationship Id="rId10" Type="http://schemas.openxmlformats.org/officeDocument/2006/relationships/hyperlink" Target="https://www.youtube.com/watch?v=QDH4IBeZF-M&amp;t=63s" TargetMode="External"/><Relationship Id="rId19" Type="http://schemas.openxmlformats.org/officeDocument/2006/relationships/image" Target="../media/image29.jpeg"/><Relationship Id="rId4" Type="http://schemas.openxmlformats.org/officeDocument/2006/relationships/image" Target="../media/image14.png"/><Relationship Id="rId9" Type="http://schemas.openxmlformats.org/officeDocument/2006/relationships/hyperlink" Target="https://www.poemhunter.com/poem/the-british/" TargetMode="External"/><Relationship Id="rId14" Type="http://schemas.openxmlformats.org/officeDocument/2006/relationships/hyperlink" Target="https://www.youtube.com/watch?v=_UwLep9KEFk" TargetMode="External"/></Relationships>
</file>

<file path=ppt/slides/_rels/slide6.xml.rels><?xml version="1.0" encoding="UTF-8" standalone="yes"?>
<Relationships xmlns="http://schemas.openxmlformats.org/package/2006/relationships"><Relationship Id="rId8" Type="http://schemas.openxmlformats.org/officeDocument/2006/relationships/hyperlink" Target="https://www.bbc.co.uk/news/uk-england-london-62456366" TargetMode="External"/><Relationship Id="rId13" Type="http://schemas.openxmlformats.org/officeDocument/2006/relationships/image" Target="../media/image7.png"/><Relationship Id="rId3" Type="http://schemas.openxmlformats.org/officeDocument/2006/relationships/image" Target="../media/image11.png"/><Relationship Id="rId7" Type="http://schemas.openxmlformats.org/officeDocument/2006/relationships/hyperlink" Target="https://www.bbc.co.uk/teach/class-clips-video/pshe-ks2-bullying-and-racism/z7tv8xs" TargetMode="External"/><Relationship Id="rId12" Type="http://schemas.openxmlformats.org/officeDocument/2006/relationships/image" Target="../media/image33.jpeg"/><Relationship Id="rId2" Type="http://schemas.openxmlformats.org/officeDocument/2006/relationships/image" Target="../media/image30.jpeg"/><Relationship Id="rId1" Type="http://schemas.openxmlformats.org/officeDocument/2006/relationships/slideLayout" Target="../slideLayouts/slideLayout2.xml"/><Relationship Id="rId6" Type="http://schemas.openxmlformats.org/officeDocument/2006/relationships/hyperlink" Target="https://www.youtube.com/watch?v=P7LRDBeHfes" TargetMode="External"/><Relationship Id="rId11" Type="http://schemas.openxmlformats.org/officeDocument/2006/relationships/image" Target="../media/image32.png"/><Relationship Id="rId5" Type="http://schemas.openxmlformats.org/officeDocument/2006/relationships/hyperlink" Target="https://www.youtube.com/watch?v=s6QouexT0WI" TargetMode="External"/><Relationship Id="rId10" Type="http://schemas.openxmlformats.org/officeDocument/2006/relationships/image" Target="../media/image31.png"/><Relationship Id="rId4" Type="http://schemas.openxmlformats.org/officeDocument/2006/relationships/image" Target="../media/image14.png"/><Relationship Id="rId9" Type="http://schemas.openxmlformats.org/officeDocument/2006/relationships/hyperlink" Target="https://learnenglish.britishcouncil.org/general-english/video-series/word-on-the-street/notting-hill/multicultural-britain#:~:text=The%20United%20Kingdom%20is%20an,have%20come%20to%20live%20here" TargetMode="External"/><Relationship Id="rId1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png"/><Relationship Id="rId1" Type="http://schemas.openxmlformats.org/officeDocument/2006/relationships/slideLayout" Target="../slideLayouts/slideLayout2.xml"/><Relationship Id="rId5" Type="http://schemas.openxmlformats.org/officeDocument/2006/relationships/image" Target="../media/image37.jpeg"/><Relationship Id="rId4" Type="http://schemas.openxmlformats.org/officeDocument/2006/relationships/image" Target="../media/image36.jpe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microsoft.com/office/2007/relationships/hdphoto" Target="../media/hdphoto5.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rinceton hosts Black History Month events that connect, educate and  celebrate">
            <a:extLst>
              <a:ext uri="{FF2B5EF4-FFF2-40B4-BE49-F238E27FC236}">
                <a16:creationId xmlns:a16="http://schemas.microsoft.com/office/drawing/2014/main" id="{9A080DF9-F4AB-39D9-1647-9E7A8CCE3A4F}"/>
              </a:ext>
            </a:extLst>
          </p:cNvPr>
          <p:cNvPicPr>
            <a:picLocks noChangeAspect="1" noChangeArrowheads="1"/>
          </p:cNvPicPr>
          <p:nvPr/>
        </p:nvPicPr>
        <p:blipFill rotWithShape="1">
          <a:blip r:embed="rId2">
            <a:alphaModFix amt="35000"/>
            <a:extLst>
              <a:ext uri="{28A0092B-C50C-407E-A947-70E740481C1C}">
                <a14:useLocalDpi xmlns:a14="http://schemas.microsoft.com/office/drawing/2010/main" val="0"/>
              </a:ext>
            </a:extLst>
          </a:blip>
          <a:srcRect l="1" r="18750"/>
          <a:stretch/>
        </p:blipFill>
        <p:spPr bwMode="auto">
          <a:xfrm rot="5400000">
            <a:off x="-1524000" y="1524000"/>
            <a:ext cx="9906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Experts: Black History Month | February 2022 | Newsroom - McGill University">
            <a:extLst>
              <a:ext uri="{FF2B5EF4-FFF2-40B4-BE49-F238E27FC236}">
                <a16:creationId xmlns:a16="http://schemas.microsoft.com/office/drawing/2014/main" id="{F2A4D7F8-8603-6D8E-3069-6682CB52BD54}"/>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144377" y="4683759"/>
            <a:ext cx="7072417" cy="5823284"/>
          </a:xfrm>
          <a:prstGeom prst="ellipse">
            <a:avLst/>
          </a:prstGeom>
          <a:ln w="190500" cap="rnd">
            <a:noFill/>
            <a:prstDash val="solid"/>
          </a:ln>
          <a:effectLst/>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676E5D61-0392-956A-461C-C5B8D404A93C}"/>
              </a:ext>
            </a:extLst>
          </p:cNvPr>
          <p:cNvSpPr/>
          <p:nvPr/>
        </p:nvSpPr>
        <p:spPr>
          <a:xfrm>
            <a:off x="336884" y="267075"/>
            <a:ext cx="6240379" cy="9374230"/>
          </a:xfrm>
          <a:prstGeom prst="rect">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30" name="Picture 6" descr="Celebrating Black History Month and Looking Toward the Future | Meta">
            <a:extLst>
              <a:ext uri="{FF2B5EF4-FFF2-40B4-BE49-F238E27FC236}">
                <a16:creationId xmlns:a16="http://schemas.microsoft.com/office/drawing/2014/main" id="{11172D21-AB82-E2FB-DE92-B9AAD45F2B9B}"/>
              </a:ext>
            </a:extLst>
          </p:cNvPr>
          <p:cNvPicPr>
            <a:picLocks noChangeAspect="1" noChangeArrowheads="1"/>
          </p:cNvPicPr>
          <p:nvPr/>
        </p:nvPicPr>
        <p:blipFill rotWithShape="1">
          <a:blip r:embed="rId5">
            <a:extLst>
              <a:ext uri="{BEBA8EAE-BF5A-486C-A8C5-ECC9F3942E4B}">
                <a14:imgProps xmlns:a14="http://schemas.microsoft.com/office/drawing/2010/main">
                  <a14:imgLayer r:embed="rId6">
                    <a14:imgEffect>
                      <a14:backgroundRemoval t="9980" b="89820" l="10000" r="94719">
                        <a14:foregroundMark x1="72697" y1="37126" x2="94719" y2="11976"/>
                      </a14:backgroundRemoval>
                    </a14:imgEffect>
                  </a14:imgLayer>
                </a14:imgProps>
              </a:ext>
              <a:ext uri="{28A0092B-C50C-407E-A947-70E740481C1C}">
                <a14:useLocalDpi xmlns:a14="http://schemas.microsoft.com/office/drawing/2010/main" val="0"/>
              </a:ext>
            </a:extLst>
          </a:blip>
          <a:srcRect l="68332"/>
          <a:stretch/>
        </p:blipFill>
        <p:spPr bwMode="auto">
          <a:xfrm>
            <a:off x="4831514" y="5665801"/>
            <a:ext cx="2170863" cy="38592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6" descr="Celebrating Black History Month and Looking Toward the Future | Meta">
            <a:extLst>
              <a:ext uri="{FF2B5EF4-FFF2-40B4-BE49-F238E27FC236}">
                <a16:creationId xmlns:a16="http://schemas.microsoft.com/office/drawing/2014/main" id="{42C2FE43-D9D3-069F-7C7B-62052A7132B4}"/>
              </a:ext>
            </a:extLst>
          </p:cNvPr>
          <p:cNvPicPr>
            <a:picLocks noChangeAspect="1" noChangeArrowheads="1"/>
          </p:cNvPicPr>
          <p:nvPr/>
        </p:nvPicPr>
        <p:blipFill rotWithShape="1">
          <a:blip r:embed="rId5">
            <a:extLst>
              <a:ext uri="{BEBA8EAE-BF5A-486C-A8C5-ECC9F3942E4B}">
                <a14:imgProps xmlns:a14="http://schemas.microsoft.com/office/drawing/2010/main">
                  <a14:imgLayer r:embed="rId7">
                    <a14:imgEffect>
                      <a14:backgroundRemoval t="9980" b="89820" l="10000" r="94719">
                        <a14:foregroundMark x1="72697" y1="37126" x2="94719" y2="11976"/>
                      </a14:backgroundRemoval>
                    </a14:imgEffect>
                  </a14:imgLayer>
                </a14:imgProps>
              </a:ext>
              <a:ext uri="{28A0092B-C50C-407E-A947-70E740481C1C}">
                <a14:useLocalDpi xmlns:a14="http://schemas.microsoft.com/office/drawing/2010/main" val="0"/>
              </a:ext>
            </a:extLst>
          </a:blip>
          <a:srcRect r="34827"/>
          <a:stretch/>
        </p:blipFill>
        <p:spPr bwMode="auto">
          <a:xfrm>
            <a:off x="-2483683" y="6427800"/>
            <a:ext cx="4467726" cy="3859200"/>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COCOGOOSE LETTERPRESS Regular">
            <a:extLst>
              <a:ext uri="{FF2B5EF4-FFF2-40B4-BE49-F238E27FC236}">
                <a16:creationId xmlns:a16="http://schemas.microsoft.com/office/drawing/2014/main" id="{F0E917AE-5374-6673-4905-D7D5D114A94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89509" y="3050055"/>
            <a:ext cx="5680233" cy="1593621"/>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COCOGOOSE LETTERPRESS Regular">
            <a:extLst>
              <a:ext uri="{FF2B5EF4-FFF2-40B4-BE49-F238E27FC236}">
                <a16:creationId xmlns:a16="http://schemas.microsoft.com/office/drawing/2014/main" id="{39A21004-94AD-4883-90E6-F6CCBC6BF30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10313" y="1547643"/>
            <a:ext cx="5096593" cy="1451113"/>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descr="COCOGOOSE LETTERPRESS Regular">
            <a:extLst>
              <a:ext uri="{FF2B5EF4-FFF2-40B4-BE49-F238E27FC236}">
                <a16:creationId xmlns:a16="http://schemas.microsoft.com/office/drawing/2014/main" id="{BB3BE157-1545-4E91-1F4A-8AFDB2865819}"/>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59551" y="848460"/>
            <a:ext cx="4271963" cy="725838"/>
          </a:xfrm>
          <a:prstGeom prst="rect">
            <a:avLst/>
          </a:prstGeom>
          <a:noFill/>
          <a:extLst>
            <a:ext uri="{909E8E84-426E-40DD-AFC4-6F175D3DCCD1}">
              <a14:hiddenFill xmlns:a14="http://schemas.microsoft.com/office/drawing/2010/main">
                <a:solidFill>
                  <a:srgbClr val="FFFFFF"/>
                </a:solidFill>
              </a14:hiddenFill>
            </a:ext>
          </a:extLst>
        </p:spPr>
      </p:pic>
      <p:pic>
        <p:nvPicPr>
          <p:cNvPr id="1046" name="Picture 22" descr="COCOGOOSE LETTERPRESS Regular">
            <a:extLst>
              <a:ext uri="{FF2B5EF4-FFF2-40B4-BE49-F238E27FC236}">
                <a16:creationId xmlns:a16="http://schemas.microsoft.com/office/drawing/2014/main" id="{17CA8F6E-82B5-0E86-659E-A89C0E478E36}"/>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593678" y="9263327"/>
            <a:ext cx="2913491" cy="26167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descr="Logo, company name&#10;&#10;Description automatically generated">
            <a:extLst>
              <a:ext uri="{FF2B5EF4-FFF2-40B4-BE49-F238E27FC236}">
                <a16:creationId xmlns:a16="http://schemas.microsoft.com/office/drawing/2014/main" id="{C194319F-0C65-B52E-1AEE-705CB6D837F8}"/>
              </a:ext>
            </a:extLst>
          </p:cNvPr>
          <p:cNvPicPr>
            <a:picLocks noChangeAspect="1"/>
          </p:cNvPicPr>
          <p:nvPr/>
        </p:nvPicPr>
        <p:blipFill>
          <a:blip r:embed="rId12"/>
          <a:stretch>
            <a:fillRect/>
          </a:stretch>
        </p:blipFill>
        <p:spPr>
          <a:xfrm>
            <a:off x="5120187" y="456307"/>
            <a:ext cx="1288798" cy="1007048"/>
          </a:xfrm>
          <a:prstGeom prst="rect">
            <a:avLst/>
          </a:prstGeom>
        </p:spPr>
      </p:pic>
      <p:pic>
        <p:nvPicPr>
          <p:cNvPr id="11" name="Picture 2" descr="COCOGOOSE LETTERPRESS Regular">
            <a:extLst>
              <a:ext uri="{FF2B5EF4-FFF2-40B4-BE49-F238E27FC236}">
                <a16:creationId xmlns:a16="http://schemas.microsoft.com/office/drawing/2014/main" id="{523EA416-96C8-A1C4-9C2E-6239DE5FA946}"/>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89509" y="4578960"/>
            <a:ext cx="4620428" cy="4513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96709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atMod val="150000"/>
                <a:shade val="98000"/>
                <a:lumMod val="102000"/>
              </a:schemeClr>
            </a:gs>
            <a:gs pos="50000">
              <a:schemeClr val="bg1">
                <a:tint val="98000"/>
                <a:satMod val="130000"/>
                <a:shade val="90000"/>
                <a:lumMod val="103000"/>
              </a:schemeClr>
            </a:gs>
            <a:gs pos="100000">
              <a:schemeClr val="bg1">
                <a:shade val="63000"/>
                <a:satMod val="120000"/>
              </a:schemeClr>
            </a:gs>
          </a:gsLst>
          <a:lin ang="5400000" scaled="0"/>
        </a:gra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A2509F26-B5DC-4BA7-B476-4CB044237A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858000" cy="9906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257175" rtl="0" eaLnBrk="1" fontAlgn="auto" latinLnBrk="0" hangingPunct="1">
              <a:lnSpc>
                <a:spcPct val="100000"/>
              </a:lnSpc>
              <a:spcBef>
                <a:spcPts val="0"/>
              </a:spcBef>
              <a:spcAft>
                <a:spcPts val="0"/>
              </a:spcAft>
              <a:buClrTx/>
              <a:buSzTx/>
              <a:buFontTx/>
              <a:buNone/>
              <a:tabLst/>
              <a:defRPr/>
            </a:pPr>
            <a:endParaRPr kumimoji="0" lang="en-US" sz="1013" b="0" i="0" u="none" strike="noStrike" kern="1200" cap="none" spc="0" normalizeH="0" baseline="0" noProof="0">
              <a:ln>
                <a:noFill/>
              </a:ln>
              <a:solidFill>
                <a:prstClr val="white"/>
              </a:solidFill>
              <a:effectLst/>
              <a:uLnTx/>
              <a:uFillTx/>
              <a:latin typeface="Impact" panose="020B0806030902050204"/>
              <a:ea typeface="+mn-ea"/>
              <a:cs typeface="+mn-cs"/>
            </a:endParaRPr>
          </a:p>
        </p:txBody>
      </p:sp>
      <p:sp>
        <p:nvSpPr>
          <p:cNvPr id="2057" name="Rectangle 2056">
            <a:extLst>
              <a:ext uri="{FF2B5EF4-FFF2-40B4-BE49-F238E27FC236}">
                <a16:creationId xmlns:a16="http://schemas.microsoft.com/office/drawing/2014/main" id="{DB103EB1-B135-4526-B883-33228FC27F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80000">
            <a:off x="458629" y="1025542"/>
            <a:ext cx="5940743" cy="7805930"/>
          </a:xfrm>
          <a:prstGeom prst="rect">
            <a:avLst/>
          </a:prstGeom>
          <a:solidFill>
            <a:srgbClr val="FFFFFF"/>
          </a:solidFill>
          <a:ln w="3175" cap="sq" cmpd="thinThick">
            <a:solidFill>
              <a:srgbClr val="DDDDDD"/>
            </a:solidFill>
            <a:miter lim="800000"/>
          </a:ln>
          <a:effectLst>
            <a:outerShdw blurRad="2667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257175" rtl="0" eaLnBrk="1" fontAlgn="auto" latinLnBrk="0" hangingPunct="1">
              <a:lnSpc>
                <a:spcPct val="100000"/>
              </a:lnSpc>
              <a:spcBef>
                <a:spcPts val="0"/>
              </a:spcBef>
              <a:spcAft>
                <a:spcPts val="0"/>
              </a:spcAft>
              <a:buClrTx/>
              <a:buSzTx/>
              <a:buFontTx/>
              <a:buNone/>
              <a:tabLst/>
              <a:defRPr/>
            </a:pPr>
            <a:endParaRPr kumimoji="0" lang="en-US" sz="1013" b="0" i="0" u="none" strike="noStrike" kern="1200" cap="none" spc="0" normalizeH="0" baseline="0" noProof="0">
              <a:ln>
                <a:noFill/>
              </a:ln>
              <a:solidFill>
                <a:prstClr val="white"/>
              </a:solidFill>
              <a:effectLst/>
              <a:uLnTx/>
              <a:uFillTx/>
              <a:latin typeface="Impact" panose="020B0806030902050204"/>
              <a:ea typeface="+mn-ea"/>
              <a:cs typeface="+mn-cs"/>
            </a:endParaRPr>
          </a:p>
        </p:txBody>
      </p:sp>
      <p:pic>
        <p:nvPicPr>
          <p:cNvPr id="2050" name="Picture 2" descr="7 Black History Month events - News - University of Liverpool">
            <a:extLst>
              <a:ext uri="{FF2B5EF4-FFF2-40B4-BE49-F238E27FC236}">
                <a16:creationId xmlns:a16="http://schemas.microsoft.com/office/drawing/2014/main" id="{EB3A6037-5371-2C58-C7B7-5109DF4A0931}"/>
              </a:ext>
            </a:extLst>
          </p:cNvPr>
          <p:cNvPicPr>
            <a:picLocks noChangeAspect="1" noChangeArrowheads="1"/>
          </p:cNvPicPr>
          <p:nvPr/>
        </p:nvPicPr>
        <p:blipFill rotWithShape="1">
          <a:blip r:embed="rId2">
            <a:alphaModFix amt="16000"/>
            <a:extLst>
              <a:ext uri="{BEBA8EAE-BF5A-486C-A8C5-ECC9F3942E4B}">
                <a14:imgProps xmlns:a14="http://schemas.microsoft.com/office/drawing/2010/main">
                  <a14:imgLayer r:embed="rId3">
                    <a14:imgEffect>
                      <a14:sharpenSoften amount="-25000"/>
                    </a14:imgEffect>
                    <a14:imgEffect>
                      <a14:brightnessContrast bright="-23000" contrast="-12000"/>
                    </a14:imgEffect>
                  </a14:imgLayer>
                </a14:imgProps>
              </a:ext>
              <a:ext uri="{28A0092B-C50C-407E-A947-70E740481C1C}">
                <a14:useLocalDpi xmlns:a14="http://schemas.microsoft.com/office/drawing/2010/main" val="0"/>
              </a:ext>
            </a:extLst>
          </a:blip>
          <a:srcRect l="21916" r="27607" b="-1"/>
          <a:stretch/>
        </p:blipFill>
        <p:spPr bwMode="auto">
          <a:xfrm rot="21480000">
            <a:off x="640457" y="1252523"/>
            <a:ext cx="5577934" cy="737620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COCOGOOSE LETTERPRESS Regular">
            <a:extLst>
              <a:ext uri="{FF2B5EF4-FFF2-40B4-BE49-F238E27FC236}">
                <a16:creationId xmlns:a16="http://schemas.microsoft.com/office/drawing/2014/main" id="{C5CD1862-AC7D-5069-F125-7500E782D90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5467" y="163729"/>
            <a:ext cx="4741333" cy="384136"/>
          </a:xfrm>
          <a:prstGeom prst="rect">
            <a:avLst/>
          </a:prstGeom>
          <a:noFill/>
          <a:extLst>
            <a:ext uri="{909E8E84-426E-40DD-AFC4-6F175D3DCCD1}">
              <a14:hiddenFill xmlns:a14="http://schemas.microsoft.com/office/drawing/2010/main">
                <a:solidFill>
                  <a:srgbClr val="FFFFFF"/>
                </a:solidFill>
              </a14:hiddenFill>
            </a:ext>
          </a:extLst>
        </p:spPr>
      </p:pic>
      <p:cxnSp>
        <p:nvCxnSpPr>
          <p:cNvPr id="5" name="Straight Connector 4">
            <a:extLst>
              <a:ext uri="{FF2B5EF4-FFF2-40B4-BE49-F238E27FC236}">
                <a16:creationId xmlns:a16="http://schemas.microsoft.com/office/drawing/2014/main" id="{58965FFD-7E97-76E7-74AA-61D4B5DF784C}"/>
              </a:ext>
            </a:extLst>
          </p:cNvPr>
          <p:cNvCxnSpPr/>
          <p:nvPr/>
        </p:nvCxnSpPr>
        <p:spPr>
          <a:xfrm>
            <a:off x="84668" y="547865"/>
            <a:ext cx="6722533"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2056" name="Picture 8" descr="COCOGOOSE LETTERPRESS Regular">
            <a:extLst>
              <a:ext uri="{FF2B5EF4-FFF2-40B4-BE49-F238E27FC236}">
                <a16:creationId xmlns:a16="http://schemas.microsoft.com/office/drawing/2014/main" id="{A542078F-6F3E-7D3A-70A9-FFB46A22940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5467" y="633106"/>
            <a:ext cx="5401736" cy="26758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D2EE04A2-50EA-0787-D6C7-CADE9CCFB95C}"/>
              </a:ext>
            </a:extLst>
          </p:cNvPr>
          <p:cNvSpPr txBox="1"/>
          <p:nvPr/>
        </p:nvSpPr>
        <p:spPr>
          <a:xfrm rot="21443828">
            <a:off x="700891" y="1212692"/>
            <a:ext cx="5490086" cy="7455887"/>
          </a:xfrm>
          <a:prstGeom prst="rect">
            <a:avLst/>
          </a:prstGeom>
          <a:noFill/>
        </p:spPr>
        <p:txBody>
          <a:bodyPr wrap="square" rtlCol="0">
            <a:spAutoFit/>
          </a:bodyPr>
          <a:lstStyle/>
          <a:p>
            <a:r>
              <a:rPr lang="en-GB" sz="1650" b="1" dirty="0">
                <a:latin typeface="Avenir Book" panose="02000503020000020003" pitchFamily="2" charset="0"/>
              </a:rPr>
              <a:t>At Mason Moor, we serve a community of predominantly White British families – one where diversity is beginning to grow but where social attitudes are not yet as advanced.</a:t>
            </a:r>
          </a:p>
          <a:p>
            <a:endParaRPr lang="en-GB" sz="1650" b="1" dirty="0">
              <a:latin typeface="Avenir Book" panose="02000503020000020003" pitchFamily="2" charset="0"/>
            </a:endParaRPr>
          </a:p>
          <a:p>
            <a:r>
              <a:rPr lang="en-GB" sz="1650" b="1" dirty="0">
                <a:latin typeface="Avenir Book" panose="02000503020000020003" pitchFamily="2" charset="0"/>
              </a:rPr>
              <a:t>We understand that a lack of cultural appreciation leads to xenophobia. Teaching Black history enables our pupils to become culturally responsive. We must remind children that black history IS British history! Our philosophy for teaching centres around our values:</a:t>
            </a:r>
          </a:p>
          <a:p>
            <a:endParaRPr lang="en-GB" sz="1200" b="1" dirty="0">
              <a:latin typeface="Avenir Book" panose="02000503020000020003" pitchFamily="2" charset="0"/>
            </a:endParaRPr>
          </a:p>
          <a:p>
            <a:pPr algn="ctr"/>
            <a:r>
              <a:rPr lang="en-GB" sz="1650" b="1" dirty="0">
                <a:solidFill>
                  <a:srgbClr val="C2282C"/>
                </a:solidFill>
                <a:latin typeface="Avenir Book" panose="02000503020000020003" pitchFamily="2" charset="0"/>
              </a:rPr>
              <a:t>NURTURE</a:t>
            </a:r>
            <a:r>
              <a:rPr lang="en-GB" sz="1650" b="1" dirty="0">
                <a:latin typeface="Avenir Book" panose="02000503020000020003" pitchFamily="2" charset="0"/>
              </a:rPr>
              <a:t> – </a:t>
            </a:r>
            <a:r>
              <a:rPr lang="en-GB" sz="1650" b="1" dirty="0">
                <a:solidFill>
                  <a:srgbClr val="8CA593"/>
                </a:solidFill>
                <a:latin typeface="Avenir Book" panose="02000503020000020003" pitchFamily="2" charset="0"/>
              </a:rPr>
              <a:t>GROW</a:t>
            </a:r>
            <a:r>
              <a:rPr lang="en-GB" sz="1650" b="1" dirty="0">
                <a:latin typeface="Avenir Book" panose="02000503020000020003" pitchFamily="2" charset="0"/>
              </a:rPr>
              <a:t> – </a:t>
            </a:r>
            <a:r>
              <a:rPr lang="en-GB" sz="1650" b="1" dirty="0">
                <a:solidFill>
                  <a:srgbClr val="FA7D18"/>
                </a:solidFill>
                <a:latin typeface="Avenir Book" panose="02000503020000020003" pitchFamily="2" charset="0"/>
              </a:rPr>
              <a:t>ACHIEVE</a:t>
            </a:r>
          </a:p>
          <a:p>
            <a:endParaRPr lang="en-GB" sz="1200" b="1" dirty="0">
              <a:latin typeface="Avenir Book" panose="02000503020000020003" pitchFamily="2" charset="0"/>
            </a:endParaRPr>
          </a:p>
          <a:p>
            <a:r>
              <a:rPr lang="en-GB" sz="1650" b="1" dirty="0">
                <a:latin typeface="Avenir Book" panose="02000503020000020003" pitchFamily="2" charset="0"/>
              </a:rPr>
              <a:t>Black History is a curriculum drop-down week which informs, educates, celebrates and remembers. We will use a wealth of resources including: visual, art, spoken word (including music), video, real-life speakers and visits. </a:t>
            </a:r>
          </a:p>
          <a:p>
            <a:endParaRPr lang="en-GB" sz="1650" b="1" dirty="0">
              <a:latin typeface="Avenir Book" panose="02000503020000020003" pitchFamily="2" charset="0"/>
            </a:endParaRPr>
          </a:p>
          <a:p>
            <a:r>
              <a:rPr lang="en-GB" sz="1650" b="1" dirty="0">
                <a:latin typeface="Avenir Book" panose="02000503020000020003" pitchFamily="2" charset="0"/>
              </a:rPr>
              <a:t>The week will culminate in each child contributing to a ‘bigger piece’ school project. Simultaneously the project will support the retention of new knowledge in relation to: famous Black Britons, shared stories, racism and the Black Lives Matter movement and Black History.</a:t>
            </a:r>
          </a:p>
          <a:p>
            <a:endParaRPr lang="en-GB" sz="1650" b="1" dirty="0">
              <a:latin typeface="Avenir Book" panose="02000503020000020003" pitchFamily="2" charset="0"/>
            </a:endParaRPr>
          </a:p>
          <a:p>
            <a:r>
              <a:rPr lang="en-GB" sz="1650" b="1" dirty="0">
                <a:latin typeface="Avenir Book" panose="02000503020000020003" pitchFamily="2" charset="0"/>
              </a:rPr>
              <a:t>But it doesn’t end here. Our wider curriculum now incorporates greater texts by Black authors across year groups. Our History curriculum infuses study of Black Britons as well as the legacy of imperial/colonial rule.</a:t>
            </a:r>
          </a:p>
        </p:txBody>
      </p:sp>
      <p:pic>
        <p:nvPicPr>
          <p:cNvPr id="8" name="Picture 22" descr="COCOGOOSE LETTERPRESS Regular">
            <a:extLst>
              <a:ext uri="{FF2B5EF4-FFF2-40B4-BE49-F238E27FC236}">
                <a16:creationId xmlns:a16="http://schemas.microsoft.com/office/drawing/2014/main" id="{B39CBF5C-8973-D1DD-6E93-A1ACF887E72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06133" y="9235218"/>
            <a:ext cx="4096951" cy="367966"/>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descr="Logo, company name&#10;&#10;Description automatically generated">
            <a:extLst>
              <a:ext uri="{FF2B5EF4-FFF2-40B4-BE49-F238E27FC236}">
                <a16:creationId xmlns:a16="http://schemas.microsoft.com/office/drawing/2014/main" id="{40DE302B-789B-AC17-71BF-74CD41D3DB7F}"/>
              </a:ext>
            </a:extLst>
          </p:cNvPr>
          <p:cNvPicPr>
            <a:picLocks noChangeAspect="1"/>
          </p:cNvPicPr>
          <p:nvPr/>
        </p:nvPicPr>
        <p:blipFill rotWithShape="1">
          <a:blip r:embed="rId7"/>
          <a:srcRect r="7055" b="31729"/>
          <a:stretch/>
        </p:blipFill>
        <p:spPr>
          <a:xfrm>
            <a:off x="5975982" y="52333"/>
            <a:ext cx="831219" cy="477079"/>
          </a:xfrm>
          <a:prstGeom prst="rect">
            <a:avLst/>
          </a:prstGeom>
        </p:spPr>
      </p:pic>
    </p:spTree>
    <p:extLst>
      <p:ext uri="{BB962C8B-B14F-4D97-AF65-F5344CB8AC3E}">
        <p14:creationId xmlns:p14="http://schemas.microsoft.com/office/powerpoint/2010/main" val="15541990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079" name="Picture 3078">
            <a:extLst>
              <a:ext uri="{FF2B5EF4-FFF2-40B4-BE49-F238E27FC236}">
                <a16:creationId xmlns:a16="http://schemas.microsoft.com/office/drawing/2014/main" id="{7309214B-9B60-4A94-88B5-44CB8D26328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rcRect b="26004"/>
          <a:stretch>
            <a:fillRect/>
          </a:stretch>
        </p:blipFill>
        <p:spPr>
          <a:xfrm>
            <a:off x="0" y="0"/>
            <a:ext cx="6858000" cy="9906000"/>
          </a:xfrm>
          <a:custGeom>
            <a:avLst/>
            <a:gdLst>
              <a:gd name="connsiteX0" fmla="*/ 0 w 12192000"/>
              <a:gd name="connsiteY0" fmla="*/ 0 h 5074635"/>
              <a:gd name="connsiteX1" fmla="*/ 12192000 w 12192000"/>
              <a:gd name="connsiteY1" fmla="*/ 0 h 5074635"/>
              <a:gd name="connsiteX2" fmla="*/ 12192000 w 12192000"/>
              <a:gd name="connsiteY2" fmla="*/ 5074635 h 5074635"/>
              <a:gd name="connsiteX3" fmla="*/ 0 w 12192000"/>
              <a:gd name="connsiteY3" fmla="*/ 5074635 h 5074635"/>
            </a:gdLst>
            <a:ahLst/>
            <a:cxnLst>
              <a:cxn ang="0">
                <a:pos x="connsiteX0" y="connsiteY0"/>
              </a:cxn>
              <a:cxn ang="0">
                <a:pos x="connsiteX1" y="connsiteY1"/>
              </a:cxn>
              <a:cxn ang="0">
                <a:pos x="connsiteX2" y="connsiteY2"/>
              </a:cxn>
              <a:cxn ang="0">
                <a:pos x="connsiteX3" y="connsiteY3"/>
              </a:cxn>
            </a:cxnLst>
            <a:rect l="l" t="t" r="r" b="b"/>
            <a:pathLst>
              <a:path w="12192000" h="5074635">
                <a:moveTo>
                  <a:pt x="0" y="0"/>
                </a:moveTo>
                <a:lnTo>
                  <a:pt x="12192000" y="0"/>
                </a:lnTo>
                <a:lnTo>
                  <a:pt x="12192000" y="5074635"/>
                </a:lnTo>
                <a:lnTo>
                  <a:pt x="0" y="5074635"/>
                </a:lnTo>
                <a:close/>
              </a:path>
            </a:pathLst>
          </a:custGeom>
        </p:spPr>
      </p:pic>
      <p:pic>
        <p:nvPicPr>
          <p:cNvPr id="4" name="Picture 4" descr="COCOGOOSE LETTERPRESS Regular">
            <a:extLst>
              <a:ext uri="{FF2B5EF4-FFF2-40B4-BE49-F238E27FC236}">
                <a16:creationId xmlns:a16="http://schemas.microsoft.com/office/drawing/2014/main" id="{9EACC900-EDFA-2B0C-FFC1-A811C8D4C39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5467" y="163729"/>
            <a:ext cx="4741333" cy="384136"/>
          </a:xfrm>
          <a:prstGeom prst="rect">
            <a:avLst/>
          </a:prstGeom>
          <a:noFill/>
          <a:extLst>
            <a:ext uri="{909E8E84-426E-40DD-AFC4-6F175D3DCCD1}">
              <a14:hiddenFill xmlns:a14="http://schemas.microsoft.com/office/drawing/2010/main">
                <a:solidFill>
                  <a:srgbClr val="FFFFFF"/>
                </a:solidFill>
              </a14:hiddenFill>
            </a:ext>
          </a:extLst>
        </p:spPr>
      </p:pic>
      <p:cxnSp>
        <p:nvCxnSpPr>
          <p:cNvPr id="5" name="Straight Connector 4">
            <a:extLst>
              <a:ext uri="{FF2B5EF4-FFF2-40B4-BE49-F238E27FC236}">
                <a16:creationId xmlns:a16="http://schemas.microsoft.com/office/drawing/2014/main" id="{EDE5D277-890E-ED86-D8DB-D7466EB33C0F}"/>
              </a:ext>
            </a:extLst>
          </p:cNvPr>
          <p:cNvCxnSpPr/>
          <p:nvPr/>
        </p:nvCxnSpPr>
        <p:spPr>
          <a:xfrm>
            <a:off x="84668" y="547865"/>
            <a:ext cx="6722533"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3076" name="Picture 4" descr="COCOGOOSE LETTERPRESS Regular">
            <a:extLst>
              <a:ext uri="{FF2B5EF4-FFF2-40B4-BE49-F238E27FC236}">
                <a16:creationId xmlns:a16="http://schemas.microsoft.com/office/drawing/2014/main" id="{4616567D-9AF6-5BF7-30EB-59A042B39F5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48836" y="648035"/>
            <a:ext cx="2458365" cy="293638"/>
          </a:xfrm>
          <a:prstGeom prst="rect">
            <a:avLst/>
          </a:prstGeom>
          <a:noFill/>
          <a:extLst>
            <a:ext uri="{909E8E84-426E-40DD-AFC4-6F175D3DCCD1}">
              <a14:hiddenFill xmlns:a14="http://schemas.microsoft.com/office/drawing/2010/main">
                <a:solidFill>
                  <a:srgbClr val="FFFFFF"/>
                </a:solidFill>
              </a14:hiddenFill>
            </a:ext>
          </a:extLst>
        </p:spPr>
      </p:pic>
      <p:sp>
        <p:nvSpPr>
          <p:cNvPr id="6" name="Rounded Rectangle 5">
            <a:extLst>
              <a:ext uri="{FF2B5EF4-FFF2-40B4-BE49-F238E27FC236}">
                <a16:creationId xmlns:a16="http://schemas.microsoft.com/office/drawing/2014/main" id="{F0074658-56EE-F8C2-0BB4-7E5B224E4005}"/>
              </a:ext>
            </a:extLst>
          </p:cNvPr>
          <p:cNvSpPr/>
          <p:nvPr/>
        </p:nvSpPr>
        <p:spPr>
          <a:xfrm>
            <a:off x="135467" y="1079292"/>
            <a:ext cx="6550146" cy="3446548"/>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600" b="1" dirty="0">
                <a:solidFill>
                  <a:srgbClr val="FA7D18"/>
                </a:solidFill>
                <a:latin typeface="Avenir Book" panose="02000503020000020003" pitchFamily="2" charset="0"/>
              </a:rPr>
              <a:t>Year R</a:t>
            </a:r>
          </a:p>
          <a:p>
            <a:endParaRPr lang="en-GB" sz="300" dirty="0">
              <a:solidFill>
                <a:schemeClr val="tx1"/>
              </a:solidFill>
              <a:latin typeface="Avenir Book" panose="02000503020000020003" pitchFamily="2" charset="0"/>
            </a:endParaRPr>
          </a:p>
          <a:p>
            <a:r>
              <a:rPr lang="en-GB" sz="1100" b="1" dirty="0">
                <a:solidFill>
                  <a:srgbClr val="8CA593"/>
                </a:solidFill>
                <a:latin typeface="Avenir Book" panose="02000503020000020003" pitchFamily="2" charset="0"/>
              </a:rPr>
              <a:t>Focus: </a:t>
            </a:r>
            <a:r>
              <a:rPr lang="en-GB" sz="1100" dirty="0">
                <a:solidFill>
                  <a:schemeClr val="tx1"/>
                </a:solidFill>
                <a:latin typeface="Avenir Book" panose="02000503020000020003" pitchFamily="2" charset="0"/>
              </a:rPr>
              <a:t>Objects from that past. </a:t>
            </a:r>
          </a:p>
          <a:p>
            <a:r>
              <a:rPr lang="en-GB" sz="1100" b="1" dirty="0">
                <a:solidFill>
                  <a:srgbClr val="8CA593"/>
                </a:solidFill>
                <a:latin typeface="Avenir Book" panose="02000503020000020003" pitchFamily="2" charset="0"/>
              </a:rPr>
              <a:t>Curricula links: </a:t>
            </a:r>
            <a:r>
              <a:rPr lang="en-GB" sz="1100" dirty="0">
                <a:solidFill>
                  <a:schemeClr val="tx1"/>
                </a:solidFill>
                <a:latin typeface="Avenir Book" panose="02000503020000020003" pitchFamily="2" charset="0"/>
              </a:rPr>
              <a:t>Understanding the World, History, British Values</a:t>
            </a:r>
          </a:p>
          <a:p>
            <a:endParaRPr lang="en-GB" sz="500" dirty="0">
              <a:solidFill>
                <a:schemeClr val="tx1"/>
              </a:solidFill>
              <a:latin typeface="Avenir Book" panose="02000503020000020003" pitchFamily="2" charset="0"/>
            </a:endParaRPr>
          </a:p>
          <a:p>
            <a:r>
              <a:rPr lang="en-GB" sz="1100" b="1" dirty="0">
                <a:solidFill>
                  <a:srgbClr val="8CA593"/>
                </a:solidFill>
                <a:latin typeface="Avenir Book" panose="02000503020000020003" pitchFamily="2" charset="0"/>
              </a:rPr>
              <a:t>Hook: </a:t>
            </a:r>
            <a:r>
              <a:rPr lang="en-GB" sz="1100" dirty="0">
                <a:solidFill>
                  <a:schemeClr val="tx1"/>
                </a:solidFill>
                <a:latin typeface="Avenir Book" panose="02000503020000020003" pitchFamily="2" charset="0"/>
              </a:rPr>
              <a:t>JoJo &amp; </a:t>
            </a:r>
            <a:r>
              <a:rPr lang="en-GB" sz="1100" dirty="0" err="1">
                <a:solidFill>
                  <a:schemeClr val="tx1"/>
                </a:solidFill>
                <a:latin typeface="Avenir Book" panose="02000503020000020003" pitchFamily="2" charset="0"/>
              </a:rPr>
              <a:t>GranGran</a:t>
            </a:r>
            <a:r>
              <a:rPr lang="en-GB" sz="1100" dirty="0">
                <a:solidFill>
                  <a:schemeClr val="tx1"/>
                </a:solidFill>
                <a:latin typeface="Avenir Book" panose="02000503020000020003" pitchFamily="2" charset="0"/>
              </a:rPr>
              <a:t> (</a:t>
            </a:r>
            <a:r>
              <a:rPr lang="en-GB" sz="1100" dirty="0" err="1">
                <a:solidFill>
                  <a:schemeClr val="tx1"/>
                </a:solidFill>
                <a:latin typeface="Avenir Book" panose="02000503020000020003" pitchFamily="2" charset="0"/>
              </a:rPr>
              <a:t>Cbeebies</a:t>
            </a:r>
            <a:r>
              <a:rPr lang="en-GB" sz="1100" dirty="0">
                <a:solidFill>
                  <a:schemeClr val="tx1"/>
                </a:solidFill>
                <a:latin typeface="Avenir Book" panose="02000503020000020003" pitchFamily="2" charset="0"/>
              </a:rPr>
              <a:t>). Episode: ‘It’s time to go on a voyage’ – The story of Gran Gran’s voyage from St. Lucia (Windrush). </a:t>
            </a:r>
            <a:r>
              <a:rPr lang="en-GB" sz="1100" dirty="0">
                <a:solidFill>
                  <a:schemeClr val="tx1"/>
                </a:solidFill>
                <a:latin typeface="Avenir Book" panose="02000503020000020003" pitchFamily="2" charset="0"/>
                <a:hlinkClick r:id="rId5"/>
              </a:rPr>
              <a:t>https://www.bbc.co.uk/iplayer/episode/m001crtf/jojo-gran-gran-series-2-autumn-1-its-time-to-go-on-a-voyage</a:t>
            </a:r>
            <a:endParaRPr lang="en-GB" sz="1100" dirty="0">
              <a:solidFill>
                <a:schemeClr val="tx1"/>
              </a:solidFill>
              <a:latin typeface="Avenir Book" panose="02000503020000020003" pitchFamily="2" charset="0"/>
            </a:endParaRPr>
          </a:p>
          <a:p>
            <a:endParaRPr lang="en-GB" sz="500" dirty="0">
              <a:solidFill>
                <a:schemeClr val="tx1"/>
              </a:solidFill>
              <a:latin typeface="Avenir Book" panose="02000503020000020003" pitchFamily="2" charset="0"/>
            </a:endParaRPr>
          </a:p>
          <a:p>
            <a:r>
              <a:rPr lang="en-GB" sz="1100" dirty="0">
                <a:solidFill>
                  <a:srgbClr val="8CA593"/>
                </a:solidFill>
                <a:latin typeface="Avenir Book" panose="02000503020000020003" pitchFamily="2" charset="0"/>
              </a:rPr>
              <a:t>Additional learning opportunities for EYFS</a:t>
            </a:r>
            <a:r>
              <a:rPr lang="en-GB" sz="1100" dirty="0">
                <a:solidFill>
                  <a:schemeClr val="tx1"/>
                </a:solidFill>
                <a:latin typeface="Avenir Book" panose="02000503020000020003" pitchFamily="2" charset="0"/>
              </a:rPr>
              <a:t>: </a:t>
            </a:r>
          </a:p>
          <a:p>
            <a:pPr marL="171450" indent="-171450">
              <a:buFont typeface="Arial" panose="020B0604020202020204" pitchFamily="34" charset="0"/>
              <a:buChar char="•"/>
            </a:pPr>
            <a:r>
              <a:rPr lang="en-GB" sz="1100" dirty="0">
                <a:solidFill>
                  <a:schemeClr val="tx1"/>
                </a:solidFill>
                <a:latin typeface="Avenir Book" panose="02000503020000020003" pitchFamily="2" charset="0"/>
              </a:rPr>
              <a:t>Caribbean hairdressers role play – seek items from </a:t>
            </a:r>
            <a:r>
              <a:rPr lang="en-GB" sz="1100" dirty="0" err="1">
                <a:solidFill>
                  <a:schemeClr val="tx1"/>
                </a:solidFill>
                <a:latin typeface="Avenir Book" panose="02000503020000020003" pitchFamily="2" charset="0"/>
              </a:rPr>
              <a:t>AfroCity</a:t>
            </a:r>
            <a:r>
              <a:rPr lang="en-GB" sz="1100" dirty="0">
                <a:solidFill>
                  <a:schemeClr val="tx1"/>
                </a:solidFill>
                <a:latin typeface="Avenir Book" panose="02000503020000020003" pitchFamily="2" charset="0"/>
              </a:rPr>
              <a:t> (St. Mary’s Street). Braiding opportunities, empty products for styling, magazines depicting different styles. Toy heads for practising braiding. </a:t>
            </a:r>
          </a:p>
          <a:p>
            <a:pPr marL="171450" indent="-171450">
              <a:buFont typeface="Arial" panose="020B0604020202020204" pitchFamily="34" charset="0"/>
              <a:buChar char="•"/>
            </a:pPr>
            <a:r>
              <a:rPr lang="en-GB" sz="1100" dirty="0">
                <a:solidFill>
                  <a:schemeClr val="tx1"/>
                </a:solidFill>
                <a:latin typeface="Avenir Book" panose="02000503020000020003" pitchFamily="2" charset="0"/>
              </a:rPr>
              <a:t>Traditional costumes, traditional food tasting – create a scrapbook to share photos. Consider tropical fruit salad.</a:t>
            </a:r>
          </a:p>
          <a:p>
            <a:pPr marL="171450" indent="-171450">
              <a:buFont typeface="Arial" panose="020B0604020202020204" pitchFamily="34" charset="0"/>
              <a:buChar char="•"/>
            </a:pPr>
            <a:r>
              <a:rPr lang="en-GB" sz="1100" dirty="0">
                <a:solidFill>
                  <a:schemeClr val="tx1"/>
                </a:solidFill>
                <a:latin typeface="Avenir Book" panose="02000503020000020003" pitchFamily="2" charset="0"/>
              </a:rPr>
              <a:t>Bring in special ‘family’ items – similar to Gran Gran and her duffle coat. </a:t>
            </a:r>
          </a:p>
          <a:p>
            <a:endParaRPr lang="en-GB" sz="900" dirty="0">
              <a:solidFill>
                <a:schemeClr val="tx1"/>
              </a:solidFill>
              <a:latin typeface="Avenir Book" panose="02000503020000020003" pitchFamily="2" charset="0"/>
            </a:endParaRPr>
          </a:p>
          <a:p>
            <a:pPr algn="r"/>
            <a:r>
              <a:rPr lang="en-GB" sz="1100" b="1" dirty="0">
                <a:solidFill>
                  <a:srgbClr val="C2282C"/>
                </a:solidFill>
                <a:latin typeface="Avenir Book" panose="02000503020000020003" pitchFamily="2" charset="0"/>
              </a:rPr>
              <a:t>Expected outcome: </a:t>
            </a:r>
          </a:p>
          <a:p>
            <a:pPr marL="171450" indent="-171450" algn="r">
              <a:buFont typeface="Arial" panose="020B0604020202020204" pitchFamily="34" charset="0"/>
              <a:buChar char="•"/>
            </a:pPr>
            <a:r>
              <a:rPr lang="en-GB" sz="1100" b="1" dirty="0">
                <a:solidFill>
                  <a:schemeClr val="tx1"/>
                </a:solidFill>
                <a:latin typeface="Avenir Book" panose="02000503020000020003" pitchFamily="2" charset="0"/>
              </a:rPr>
              <a:t>Pupils will create a </a:t>
            </a:r>
            <a:r>
              <a:rPr lang="en-GB" sz="1100" b="1" dirty="0" err="1">
                <a:solidFill>
                  <a:schemeClr val="tx1"/>
                </a:solidFill>
                <a:latin typeface="Avenir Book" panose="02000503020000020003" pitchFamily="2" charset="0"/>
              </a:rPr>
              <a:t>Kente</a:t>
            </a:r>
            <a:r>
              <a:rPr lang="en-GB" sz="1100" b="1" dirty="0">
                <a:solidFill>
                  <a:schemeClr val="tx1"/>
                </a:solidFill>
                <a:latin typeface="Avenir Book" panose="02000503020000020003" pitchFamily="2" charset="0"/>
              </a:rPr>
              <a:t> pattern cloth as a group. </a:t>
            </a:r>
          </a:p>
          <a:p>
            <a:pPr marL="171450" indent="-171450" algn="r">
              <a:buFont typeface="Arial" panose="020B0604020202020204" pitchFamily="34" charset="0"/>
              <a:buChar char="•"/>
            </a:pPr>
            <a:r>
              <a:rPr lang="en-GB" sz="1100" dirty="0">
                <a:solidFill>
                  <a:schemeClr val="tx1"/>
                </a:solidFill>
                <a:latin typeface="Avenir Book" panose="02000503020000020003" pitchFamily="2" charset="0"/>
              </a:rPr>
              <a:t>In groups, create a small </a:t>
            </a:r>
            <a:r>
              <a:rPr lang="en-GB" sz="1100" dirty="0" err="1">
                <a:solidFill>
                  <a:schemeClr val="tx1"/>
                </a:solidFill>
                <a:latin typeface="Avenir Book" panose="02000503020000020003" pitchFamily="2" charset="0"/>
              </a:rPr>
              <a:t>Kente</a:t>
            </a:r>
            <a:r>
              <a:rPr lang="en-GB" sz="1100" dirty="0">
                <a:solidFill>
                  <a:schemeClr val="tx1"/>
                </a:solidFill>
                <a:latin typeface="Avenir Book" panose="02000503020000020003" pitchFamily="2" charset="0"/>
              </a:rPr>
              <a:t> cloth/paper weaving.</a:t>
            </a:r>
          </a:p>
        </p:txBody>
      </p:sp>
      <p:cxnSp>
        <p:nvCxnSpPr>
          <p:cNvPr id="7" name="Straight Connector 6">
            <a:extLst>
              <a:ext uri="{FF2B5EF4-FFF2-40B4-BE49-F238E27FC236}">
                <a16:creationId xmlns:a16="http://schemas.microsoft.com/office/drawing/2014/main" id="{2FFA3699-D97A-66A5-28BB-DBDA6E75815B}"/>
              </a:ext>
            </a:extLst>
          </p:cNvPr>
          <p:cNvCxnSpPr>
            <a:cxnSpLocks/>
          </p:cNvCxnSpPr>
          <p:nvPr/>
        </p:nvCxnSpPr>
        <p:spPr>
          <a:xfrm>
            <a:off x="404239" y="1547994"/>
            <a:ext cx="276568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10" name="Picture 9" descr="A picture containing indoor&#10;&#10;Description automatically generated">
            <a:extLst>
              <a:ext uri="{FF2B5EF4-FFF2-40B4-BE49-F238E27FC236}">
                <a16:creationId xmlns:a16="http://schemas.microsoft.com/office/drawing/2014/main" id="{7D7F7037-4371-28FF-8B7D-C4AE91607767}"/>
              </a:ext>
            </a:extLst>
          </p:cNvPr>
          <p:cNvPicPr>
            <a:picLocks noChangeAspect="1"/>
          </p:cNvPicPr>
          <p:nvPr/>
        </p:nvPicPr>
        <p:blipFill>
          <a:blip r:embed="rId6"/>
          <a:stretch>
            <a:fillRect/>
          </a:stretch>
        </p:blipFill>
        <p:spPr>
          <a:xfrm>
            <a:off x="4725321" y="1104229"/>
            <a:ext cx="1660535" cy="70063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3080" name="Picture 8" descr="What Is Kente Cloth? A Look at the African Textile">
            <a:extLst>
              <a:ext uri="{FF2B5EF4-FFF2-40B4-BE49-F238E27FC236}">
                <a16:creationId xmlns:a16="http://schemas.microsoft.com/office/drawing/2014/main" id="{299C7720-DA9E-70C8-930F-0510DD50F97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5467" y="3867080"/>
            <a:ext cx="729562" cy="700632"/>
          </a:xfrm>
          <a:prstGeom prst="ellipse">
            <a:avLst/>
          </a:prstGeom>
          <a:ln w="190500" cap="rnd">
            <a:noFill/>
            <a:prstDash val="solid"/>
          </a:ln>
          <a:effectLst/>
          <a:scene3d>
            <a:camera prst="perspectiveFront" fov="5400000"/>
            <a:lightRig rig="threePt" dir="t">
              <a:rot lat="0" lon="0" rev="19200000"/>
            </a:lightRig>
          </a:scene3d>
          <a:sp3d extrusionH="25400">
            <a:extrusionClr>
              <a:srgbClr val="000000"/>
            </a:extrusionClr>
          </a:sp3d>
          <a:extLst>
            <a:ext uri="{909E8E84-426E-40DD-AFC4-6F175D3DCCD1}">
              <a14:hiddenFill xmlns:a14="http://schemas.microsoft.com/office/drawing/2010/main">
                <a:solidFill>
                  <a:srgbClr val="FFFFFF"/>
                </a:solidFill>
              </a14:hiddenFill>
            </a:ext>
          </a:extLst>
        </p:spPr>
      </p:pic>
      <p:pic>
        <p:nvPicPr>
          <p:cNvPr id="3078" name="Picture 6" descr="Photos and pictures of: Kente cloth, Ho, Volta region, Ghana ...">
            <a:extLst>
              <a:ext uri="{FF2B5EF4-FFF2-40B4-BE49-F238E27FC236}">
                <a16:creationId xmlns:a16="http://schemas.microsoft.com/office/drawing/2014/main" id="{74AF8135-99CB-1BD4-4CE9-3267711DE95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75248" y="3977900"/>
            <a:ext cx="825748" cy="784832"/>
          </a:xfrm>
          <a:prstGeom prst="ellipse">
            <a:avLst/>
          </a:prstGeom>
          <a:ln w="190500" cap="rnd">
            <a:noFill/>
            <a:prstDash val="solid"/>
          </a:ln>
          <a:effectLst/>
          <a:extLst>
            <a:ext uri="{909E8E84-426E-40DD-AFC4-6F175D3DCCD1}">
              <a14:hiddenFill xmlns:a14="http://schemas.microsoft.com/office/drawing/2010/main">
                <a:solidFill>
                  <a:srgbClr val="FFFFFF"/>
                </a:solidFill>
              </a14:hiddenFill>
            </a:ext>
          </a:extLst>
        </p:spPr>
      </p:pic>
      <p:sp>
        <p:nvSpPr>
          <p:cNvPr id="12" name="Rounded Rectangle 11">
            <a:extLst>
              <a:ext uri="{FF2B5EF4-FFF2-40B4-BE49-F238E27FC236}">
                <a16:creationId xmlns:a16="http://schemas.microsoft.com/office/drawing/2014/main" id="{62808AD2-309A-6CC1-DB9D-E8C407AA5319}"/>
              </a:ext>
            </a:extLst>
          </p:cNvPr>
          <p:cNvSpPr/>
          <p:nvPr/>
        </p:nvSpPr>
        <p:spPr>
          <a:xfrm>
            <a:off x="84668" y="4994542"/>
            <a:ext cx="6550146" cy="4363594"/>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600" b="1" dirty="0">
                <a:solidFill>
                  <a:srgbClr val="FA7D18"/>
                </a:solidFill>
                <a:latin typeface="Avenir Book" panose="02000503020000020003" pitchFamily="2" charset="0"/>
              </a:rPr>
              <a:t>Year 1</a:t>
            </a:r>
          </a:p>
          <a:p>
            <a:endParaRPr lang="en-GB" sz="300" dirty="0">
              <a:solidFill>
                <a:schemeClr val="tx1"/>
              </a:solidFill>
              <a:latin typeface="Avenir Book" panose="02000503020000020003" pitchFamily="2" charset="0"/>
            </a:endParaRPr>
          </a:p>
          <a:p>
            <a:r>
              <a:rPr lang="en-GB" sz="1100" b="1" dirty="0">
                <a:solidFill>
                  <a:srgbClr val="8CA593"/>
                </a:solidFill>
                <a:latin typeface="Avenir Book" panose="02000503020000020003" pitchFamily="2" charset="0"/>
              </a:rPr>
              <a:t>Focus: </a:t>
            </a:r>
            <a:r>
              <a:rPr lang="en-GB" sz="1100" dirty="0">
                <a:solidFill>
                  <a:schemeClr val="tx1"/>
                </a:solidFill>
                <a:latin typeface="Avenir Book" panose="02000503020000020003" pitchFamily="2" charset="0"/>
              </a:rPr>
              <a:t>Statues </a:t>
            </a:r>
          </a:p>
          <a:p>
            <a:r>
              <a:rPr lang="en-GB" sz="1100" b="1" dirty="0">
                <a:solidFill>
                  <a:srgbClr val="8CA593"/>
                </a:solidFill>
                <a:latin typeface="Avenir Book" panose="02000503020000020003" pitchFamily="2" charset="0"/>
              </a:rPr>
              <a:t>Curricula links: </a:t>
            </a:r>
            <a:r>
              <a:rPr lang="en-GB" sz="1100" dirty="0">
                <a:solidFill>
                  <a:schemeClr val="tx1"/>
                </a:solidFill>
                <a:latin typeface="Avenir Book" panose="02000503020000020003" pitchFamily="2" charset="0"/>
              </a:rPr>
              <a:t>Geography, History, PSHE, British Values</a:t>
            </a:r>
          </a:p>
          <a:p>
            <a:endParaRPr lang="en-GB" sz="500" dirty="0">
              <a:solidFill>
                <a:schemeClr val="tx1"/>
              </a:solidFill>
              <a:latin typeface="Avenir Book" panose="02000503020000020003" pitchFamily="2" charset="0"/>
            </a:endParaRPr>
          </a:p>
          <a:p>
            <a:r>
              <a:rPr lang="en-GB" sz="1100" b="1" dirty="0">
                <a:solidFill>
                  <a:srgbClr val="8CA593"/>
                </a:solidFill>
                <a:latin typeface="Avenir Book" panose="02000503020000020003" pitchFamily="2" charset="0"/>
              </a:rPr>
              <a:t>Hook: </a:t>
            </a:r>
            <a:r>
              <a:rPr lang="en-GB" sz="1100" dirty="0">
                <a:solidFill>
                  <a:schemeClr val="tx1"/>
                </a:solidFill>
                <a:latin typeface="Avenir Book" panose="02000503020000020003" pitchFamily="2" charset="0"/>
              </a:rPr>
              <a:t>BBC Video. (Context) The Life of Mary Seacole </a:t>
            </a:r>
            <a:r>
              <a:rPr lang="en-GB" sz="1100" dirty="0">
                <a:solidFill>
                  <a:schemeClr val="tx1"/>
                </a:solidFill>
                <a:latin typeface="Avenir Book" panose="02000503020000020003" pitchFamily="2" charset="0"/>
                <a:hlinkClick r:id="rId9"/>
              </a:rPr>
              <a:t>https://www.youtube.com/watch?v=uavk4N2Nk9s</a:t>
            </a:r>
            <a:r>
              <a:rPr lang="en-GB" sz="1100" dirty="0">
                <a:solidFill>
                  <a:schemeClr val="tx1"/>
                </a:solidFill>
                <a:latin typeface="Avenir Book" panose="02000503020000020003" pitchFamily="2" charset="0"/>
              </a:rPr>
              <a:t>. Video: The unveiling of the Mary Seacole statue – the first statue of a black woman in the UK: </a:t>
            </a:r>
            <a:r>
              <a:rPr lang="en-GB" sz="1100" dirty="0">
                <a:solidFill>
                  <a:schemeClr val="tx1"/>
                </a:solidFill>
                <a:latin typeface="Avenir Book" panose="02000503020000020003" pitchFamily="2" charset="0"/>
                <a:hlinkClick r:id="rId10"/>
              </a:rPr>
              <a:t>https://www.youtube.com/watch?v=sJR7JGGKbmc</a:t>
            </a:r>
            <a:r>
              <a:rPr lang="en-GB" sz="1100" dirty="0">
                <a:solidFill>
                  <a:schemeClr val="tx1"/>
                </a:solidFill>
                <a:latin typeface="Avenir Book" panose="02000503020000020003" pitchFamily="2" charset="0"/>
              </a:rPr>
              <a:t> </a:t>
            </a:r>
          </a:p>
          <a:p>
            <a:endParaRPr lang="en-GB" sz="500" dirty="0">
              <a:solidFill>
                <a:schemeClr val="tx1"/>
              </a:solidFill>
              <a:latin typeface="Avenir Book" panose="02000503020000020003" pitchFamily="2" charset="0"/>
            </a:endParaRPr>
          </a:p>
          <a:p>
            <a:r>
              <a:rPr lang="en-GB" sz="1100" dirty="0">
                <a:solidFill>
                  <a:srgbClr val="8CA593"/>
                </a:solidFill>
                <a:latin typeface="Avenir Book" panose="02000503020000020003" pitchFamily="2" charset="0"/>
              </a:rPr>
              <a:t>Additional learning opportunities for Year 1</a:t>
            </a:r>
            <a:r>
              <a:rPr lang="en-GB" sz="1100" dirty="0">
                <a:solidFill>
                  <a:schemeClr val="tx1"/>
                </a:solidFill>
                <a:latin typeface="Avenir Book" panose="02000503020000020003" pitchFamily="2" charset="0"/>
              </a:rPr>
              <a:t>: </a:t>
            </a:r>
          </a:p>
          <a:p>
            <a:pPr marL="171450" indent="-171450">
              <a:buFont typeface="Arial" panose="020B0604020202020204" pitchFamily="34" charset="0"/>
              <a:buChar char="•"/>
            </a:pPr>
            <a:r>
              <a:rPr lang="en-GB" sz="1100" dirty="0">
                <a:solidFill>
                  <a:schemeClr val="tx1"/>
                </a:solidFill>
                <a:latin typeface="Avenir Book" panose="02000503020000020003" pitchFamily="2" charset="0"/>
              </a:rPr>
              <a:t>Discover the lives of significant black individuals from the past who have contributed to national and international achievements.</a:t>
            </a:r>
          </a:p>
          <a:p>
            <a:pPr marL="171450" indent="-171450">
              <a:buFont typeface="Arial" panose="020B0604020202020204" pitchFamily="34" charset="0"/>
              <a:buChar char="•"/>
            </a:pPr>
            <a:r>
              <a:rPr lang="en-GB" sz="1100" dirty="0">
                <a:solidFill>
                  <a:schemeClr val="tx1"/>
                </a:solidFill>
                <a:latin typeface="Avenir Book" panose="02000503020000020003" pitchFamily="2" charset="0"/>
              </a:rPr>
              <a:t>Consider Black Britons connected to Southampton – Windrush arrivals</a:t>
            </a:r>
          </a:p>
          <a:p>
            <a:pPr marL="171450" indent="-171450">
              <a:buFont typeface="Arial" panose="020B0604020202020204" pitchFamily="34" charset="0"/>
              <a:buChar char="•"/>
            </a:pPr>
            <a:r>
              <a:rPr lang="en-GB" sz="1100" dirty="0">
                <a:solidFill>
                  <a:schemeClr val="tx1"/>
                </a:solidFill>
                <a:latin typeface="Avenir Book" panose="02000503020000020003" pitchFamily="2" charset="0"/>
              </a:rPr>
              <a:t>Understand the purpose of statues across Britain – help children to understand that fewer than 10% of all statues in the UK depict a person of black heritage. Why isn’t this fair? What does this say about peoples attitudes?</a:t>
            </a:r>
          </a:p>
          <a:p>
            <a:endParaRPr lang="en-GB" sz="900" dirty="0">
              <a:solidFill>
                <a:schemeClr val="tx1"/>
              </a:solidFill>
              <a:latin typeface="Avenir Book" panose="02000503020000020003" pitchFamily="2" charset="0"/>
            </a:endParaRPr>
          </a:p>
          <a:p>
            <a:r>
              <a:rPr lang="en-GB" sz="1100" b="1" dirty="0">
                <a:solidFill>
                  <a:srgbClr val="C2282C"/>
                </a:solidFill>
                <a:latin typeface="Avenir Book" panose="02000503020000020003" pitchFamily="2" charset="0"/>
              </a:rPr>
              <a:t>Expected outcome: </a:t>
            </a:r>
          </a:p>
          <a:p>
            <a:r>
              <a:rPr lang="en-GB" sz="1100" dirty="0">
                <a:solidFill>
                  <a:schemeClr val="tx1"/>
                </a:solidFill>
                <a:latin typeface="Avenir Book" panose="02000503020000020003" pitchFamily="2" charset="0"/>
              </a:rPr>
              <a:t>Use drawing, painting and sculpture to develop and share their ideas, experiences and imagination. </a:t>
            </a:r>
          </a:p>
          <a:p>
            <a:pPr marL="171450" indent="-171450">
              <a:buFont typeface="Arial" panose="020B0604020202020204" pitchFamily="34" charset="0"/>
              <a:buChar char="•"/>
            </a:pPr>
            <a:r>
              <a:rPr lang="en-GB" sz="1100" b="1" dirty="0">
                <a:solidFill>
                  <a:schemeClr val="tx1"/>
                </a:solidFill>
                <a:latin typeface="Avenir Book" panose="02000503020000020003" pitchFamily="2" charset="0"/>
              </a:rPr>
              <a:t>Pupils will create tin-foil statues of a chosen person of Black Heritage studied</a:t>
            </a:r>
            <a:r>
              <a:rPr lang="en-GB" sz="1100" dirty="0">
                <a:solidFill>
                  <a:schemeClr val="tx1"/>
                </a:solidFill>
                <a:latin typeface="Avenir Book" panose="02000503020000020003" pitchFamily="2" charset="0"/>
              </a:rPr>
              <a:t>. </a:t>
            </a:r>
          </a:p>
          <a:p>
            <a:pPr marL="171450" indent="-171450">
              <a:buFont typeface="Arial" panose="020B0604020202020204" pitchFamily="34" charset="0"/>
              <a:buChar char="•"/>
            </a:pPr>
            <a:r>
              <a:rPr lang="en-GB" sz="1100" dirty="0">
                <a:solidFill>
                  <a:schemeClr val="tx1"/>
                </a:solidFill>
                <a:latin typeface="Avenir Book" panose="02000503020000020003" pitchFamily="2" charset="0"/>
                <a:hlinkClick r:id="rId11"/>
              </a:rPr>
              <a:t>https://www.education.com/activity/article/how-to-make-a-sculpture/</a:t>
            </a:r>
            <a:r>
              <a:rPr lang="en-GB" sz="1100" dirty="0">
                <a:solidFill>
                  <a:schemeClr val="tx1"/>
                </a:solidFill>
                <a:latin typeface="Avenir Book" panose="02000503020000020003" pitchFamily="2" charset="0"/>
              </a:rPr>
              <a:t> </a:t>
            </a:r>
          </a:p>
          <a:p>
            <a:pPr marL="171450" indent="-171450">
              <a:buFont typeface="Arial" panose="020B0604020202020204" pitchFamily="34" charset="0"/>
              <a:buChar char="•"/>
            </a:pPr>
            <a:r>
              <a:rPr lang="en-GB" sz="1100" dirty="0">
                <a:solidFill>
                  <a:schemeClr val="tx1"/>
                </a:solidFill>
                <a:latin typeface="Avenir Book" panose="02000503020000020003" pitchFamily="2" charset="0"/>
              </a:rPr>
              <a:t>Pupils will create display labels for their statue.</a:t>
            </a:r>
          </a:p>
        </p:txBody>
      </p:sp>
      <p:cxnSp>
        <p:nvCxnSpPr>
          <p:cNvPr id="13" name="Straight Connector 12">
            <a:extLst>
              <a:ext uri="{FF2B5EF4-FFF2-40B4-BE49-F238E27FC236}">
                <a16:creationId xmlns:a16="http://schemas.microsoft.com/office/drawing/2014/main" id="{E40C79CC-A831-8E7F-C9E9-010107E02DD5}"/>
              </a:ext>
            </a:extLst>
          </p:cNvPr>
          <p:cNvCxnSpPr>
            <a:cxnSpLocks/>
          </p:cNvCxnSpPr>
          <p:nvPr/>
        </p:nvCxnSpPr>
        <p:spPr>
          <a:xfrm>
            <a:off x="404239" y="5518328"/>
            <a:ext cx="276568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3082" name="Picture 10" descr="How many statues of black people does the UK have? - BBC News">
            <a:extLst>
              <a:ext uri="{FF2B5EF4-FFF2-40B4-BE49-F238E27FC236}">
                <a16:creationId xmlns:a16="http://schemas.microsoft.com/office/drawing/2014/main" id="{7A846E39-E3D8-06DC-37FD-79B913A72F2C}"/>
              </a:ext>
            </a:extLst>
          </p:cNvPr>
          <p:cNvPicPr>
            <a:picLocks noChangeAspect="1" noChangeArrowheads="1"/>
          </p:cNvPicPr>
          <p:nvPr/>
        </p:nvPicPr>
        <p:blipFill rotWithShape="1">
          <a:blip r:embed="rId12">
            <a:extLst>
              <a:ext uri="{28A0092B-C50C-407E-A947-70E740481C1C}">
                <a14:useLocalDpi xmlns:a14="http://schemas.microsoft.com/office/drawing/2010/main" val="0"/>
              </a:ext>
            </a:extLst>
          </a:blip>
          <a:srcRect b="40449"/>
          <a:stretch/>
        </p:blipFill>
        <p:spPr bwMode="auto">
          <a:xfrm>
            <a:off x="4437674" y="4953000"/>
            <a:ext cx="2016087" cy="79956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3084" name="Picture 12" descr="Second Grade Arts &amp; crafts Activities: How to Make a Sculpture">
            <a:extLst>
              <a:ext uri="{FF2B5EF4-FFF2-40B4-BE49-F238E27FC236}">
                <a16:creationId xmlns:a16="http://schemas.microsoft.com/office/drawing/2014/main" id="{4DB885A3-8CF6-2F9A-4C85-B7E699B7527E}"/>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5392251" y="8417399"/>
            <a:ext cx="1242563" cy="1288858"/>
          </a:xfrm>
          <a:prstGeom prst="ellipse">
            <a:avLst/>
          </a:prstGeom>
          <a:ln w="190500" cap="rnd">
            <a:noFill/>
            <a:prstDash val="solid"/>
          </a:ln>
          <a:effectLst/>
          <a:extLst>
            <a:ext uri="{909E8E84-426E-40DD-AFC4-6F175D3DCCD1}">
              <a14:hiddenFill xmlns:a14="http://schemas.microsoft.com/office/drawing/2010/main">
                <a:solidFill>
                  <a:srgbClr val="FFFFFF"/>
                </a:solidFill>
              </a14:hiddenFill>
            </a:ext>
          </a:extLst>
        </p:spPr>
      </p:pic>
      <p:pic>
        <p:nvPicPr>
          <p:cNvPr id="20" name="Picture 22" descr="COCOGOOSE LETTERPRESS Regular">
            <a:extLst>
              <a:ext uri="{FF2B5EF4-FFF2-40B4-BE49-F238E27FC236}">
                <a16:creationId xmlns:a16="http://schemas.microsoft.com/office/drawing/2014/main" id="{48F626F1-E455-ABBE-E9FB-07D7EF4BD90E}"/>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84668" y="9523292"/>
            <a:ext cx="2913491" cy="261674"/>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descr="Logo, company name&#10;&#10;Description automatically generated">
            <a:extLst>
              <a:ext uri="{FF2B5EF4-FFF2-40B4-BE49-F238E27FC236}">
                <a16:creationId xmlns:a16="http://schemas.microsoft.com/office/drawing/2014/main" id="{459D98B5-44CD-874A-2713-04F94AEFB1A0}"/>
              </a:ext>
            </a:extLst>
          </p:cNvPr>
          <p:cNvPicPr>
            <a:picLocks noChangeAspect="1"/>
          </p:cNvPicPr>
          <p:nvPr/>
        </p:nvPicPr>
        <p:blipFill rotWithShape="1">
          <a:blip r:embed="rId15"/>
          <a:srcRect r="7055" b="31729"/>
          <a:stretch/>
        </p:blipFill>
        <p:spPr>
          <a:xfrm>
            <a:off x="5975982" y="52333"/>
            <a:ext cx="831219" cy="477079"/>
          </a:xfrm>
          <a:prstGeom prst="rect">
            <a:avLst/>
          </a:prstGeom>
        </p:spPr>
      </p:pic>
    </p:spTree>
    <p:extLst>
      <p:ext uri="{BB962C8B-B14F-4D97-AF65-F5344CB8AC3E}">
        <p14:creationId xmlns:p14="http://schemas.microsoft.com/office/powerpoint/2010/main" val="32182973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OCOGOOSE LETTERPRESS Regular">
            <a:extLst>
              <a:ext uri="{FF2B5EF4-FFF2-40B4-BE49-F238E27FC236}">
                <a16:creationId xmlns:a16="http://schemas.microsoft.com/office/drawing/2014/main" id="{9EACC900-EDFA-2B0C-FFC1-A811C8D4C39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5467" y="163729"/>
            <a:ext cx="4741333" cy="384136"/>
          </a:xfrm>
          <a:prstGeom prst="rect">
            <a:avLst/>
          </a:prstGeom>
          <a:noFill/>
          <a:extLst>
            <a:ext uri="{909E8E84-426E-40DD-AFC4-6F175D3DCCD1}">
              <a14:hiddenFill xmlns:a14="http://schemas.microsoft.com/office/drawing/2010/main">
                <a:solidFill>
                  <a:srgbClr val="FFFFFF"/>
                </a:solidFill>
              </a14:hiddenFill>
            </a:ext>
          </a:extLst>
        </p:spPr>
      </p:pic>
      <p:cxnSp>
        <p:nvCxnSpPr>
          <p:cNvPr id="5" name="Straight Connector 4">
            <a:extLst>
              <a:ext uri="{FF2B5EF4-FFF2-40B4-BE49-F238E27FC236}">
                <a16:creationId xmlns:a16="http://schemas.microsoft.com/office/drawing/2014/main" id="{EDE5D277-890E-ED86-D8DB-D7466EB33C0F}"/>
              </a:ext>
            </a:extLst>
          </p:cNvPr>
          <p:cNvCxnSpPr/>
          <p:nvPr/>
        </p:nvCxnSpPr>
        <p:spPr>
          <a:xfrm>
            <a:off x="84668" y="547865"/>
            <a:ext cx="6722533"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3076" name="Picture 4" descr="COCOGOOSE LETTERPRESS Regular">
            <a:extLst>
              <a:ext uri="{FF2B5EF4-FFF2-40B4-BE49-F238E27FC236}">
                <a16:creationId xmlns:a16="http://schemas.microsoft.com/office/drawing/2014/main" id="{4616567D-9AF6-5BF7-30EB-59A042B39F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5467" y="615712"/>
            <a:ext cx="2458365" cy="293638"/>
          </a:xfrm>
          <a:prstGeom prst="rect">
            <a:avLst/>
          </a:prstGeom>
          <a:noFill/>
          <a:extLst>
            <a:ext uri="{909E8E84-426E-40DD-AFC4-6F175D3DCCD1}">
              <a14:hiddenFill xmlns:a14="http://schemas.microsoft.com/office/drawing/2010/main">
                <a:solidFill>
                  <a:srgbClr val="FFFFFF"/>
                </a:solidFill>
              </a14:hiddenFill>
            </a:ext>
          </a:extLst>
        </p:spPr>
      </p:pic>
      <p:sp>
        <p:nvSpPr>
          <p:cNvPr id="6" name="Rounded Rectangle 5">
            <a:extLst>
              <a:ext uri="{FF2B5EF4-FFF2-40B4-BE49-F238E27FC236}">
                <a16:creationId xmlns:a16="http://schemas.microsoft.com/office/drawing/2014/main" id="{F0074658-56EE-F8C2-0BB4-7E5B224E4005}"/>
              </a:ext>
            </a:extLst>
          </p:cNvPr>
          <p:cNvSpPr/>
          <p:nvPr/>
        </p:nvSpPr>
        <p:spPr>
          <a:xfrm>
            <a:off x="135467" y="1079292"/>
            <a:ext cx="6550146" cy="3446548"/>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600" b="1" dirty="0">
                <a:solidFill>
                  <a:srgbClr val="FA7D18"/>
                </a:solidFill>
                <a:latin typeface="Avenir Book" panose="02000503020000020003" pitchFamily="2" charset="0"/>
              </a:rPr>
              <a:t>Year 2</a:t>
            </a:r>
          </a:p>
          <a:p>
            <a:endParaRPr lang="en-GB" sz="300" dirty="0">
              <a:solidFill>
                <a:schemeClr val="tx1"/>
              </a:solidFill>
              <a:latin typeface="Avenir Book" panose="02000503020000020003" pitchFamily="2" charset="0"/>
            </a:endParaRPr>
          </a:p>
          <a:p>
            <a:r>
              <a:rPr lang="en-GB" sz="1100" b="1" dirty="0">
                <a:solidFill>
                  <a:srgbClr val="8CA593"/>
                </a:solidFill>
                <a:latin typeface="Avenir Book" panose="02000503020000020003" pitchFamily="2" charset="0"/>
              </a:rPr>
              <a:t>Focus: </a:t>
            </a:r>
            <a:r>
              <a:rPr lang="en-GB" sz="1100" dirty="0">
                <a:solidFill>
                  <a:schemeClr val="tx1"/>
                </a:solidFill>
                <a:latin typeface="Avenir Book" panose="02000503020000020003" pitchFamily="2" charset="0"/>
              </a:rPr>
              <a:t>Celebrating the music of Black History </a:t>
            </a:r>
          </a:p>
          <a:p>
            <a:r>
              <a:rPr lang="en-GB" sz="1100" b="1" dirty="0">
                <a:solidFill>
                  <a:srgbClr val="8CA593"/>
                </a:solidFill>
                <a:latin typeface="Avenir Book" panose="02000503020000020003" pitchFamily="2" charset="0"/>
              </a:rPr>
              <a:t>Curricula links: </a:t>
            </a:r>
            <a:r>
              <a:rPr lang="en-GB" sz="1100" dirty="0">
                <a:solidFill>
                  <a:schemeClr val="tx1"/>
                </a:solidFill>
                <a:latin typeface="Avenir Book" panose="02000503020000020003" pitchFamily="2" charset="0"/>
              </a:rPr>
              <a:t>History, Music, PSHE, British Values</a:t>
            </a:r>
          </a:p>
          <a:p>
            <a:endParaRPr lang="en-GB" sz="500" dirty="0">
              <a:solidFill>
                <a:schemeClr val="tx1"/>
              </a:solidFill>
              <a:latin typeface="Avenir Book" panose="02000503020000020003" pitchFamily="2" charset="0"/>
            </a:endParaRPr>
          </a:p>
          <a:p>
            <a:r>
              <a:rPr lang="en-GB" sz="1100" b="1" dirty="0">
                <a:solidFill>
                  <a:srgbClr val="8CA593"/>
                </a:solidFill>
                <a:latin typeface="Avenir Book" panose="02000503020000020003" pitchFamily="2" charset="0"/>
              </a:rPr>
              <a:t>Hook: </a:t>
            </a:r>
            <a:r>
              <a:rPr lang="en-GB" sz="1100" dirty="0">
                <a:solidFill>
                  <a:schemeClr val="tx1"/>
                </a:solidFill>
                <a:latin typeface="Avenir Book" panose="02000503020000020003" pitchFamily="2" charset="0"/>
              </a:rPr>
              <a:t>‘Say it Loud – I’m Black and I’m Proud’ – James Brown </a:t>
            </a:r>
            <a:r>
              <a:rPr lang="en-GB" sz="1100" dirty="0">
                <a:solidFill>
                  <a:schemeClr val="tx1"/>
                </a:solidFill>
                <a:latin typeface="Avenir Book" panose="02000503020000020003" pitchFamily="2" charset="0"/>
                <a:hlinkClick r:id="rId4"/>
              </a:rPr>
              <a:t>https://www.youtube.com/watch?v=9bJA6W9CqvE</a:t>
            </a:r>
            <a:r>
              <a:rPr lang="en-GB" sz="1100" dirty="0">
                <a:solidFill>
                  <a:schemeClr val="tx1"/>
                </a:solidFill>
                <a:latin typeface="Avenir Book" panose="02000503020000020003" pitchFamily="2" charset="0"/>
              </a:rPr>
              <a:t>  &amp; The First Music (African Folktale) </a:t>
            </a:r>
            <a:r>
              <a:rPr lang="en-GB" sz="1100" dirty="0">
                <a:solidFill>
                  <a:schemeClr val="tx1"/>
                </a:solidFill>
                <a:latin typeface="Avenir Book" panose="02000503020000020003" pitchFamily="2" charset="0"/>
                <a:hlinkClick r:id="rId5"/>
              </a:rPr>
              <a:t>https://www.youtube.com/watch?v=EqGli-UrHPw</a:t>
            </a:r>
            <a:r>
              <a:rPr lang="en-GB" sz="1100" dirty="0">
                <a:solidFill>
                  <a:schemeClr val="tx1"/>
                </a:solidFill>
                <a:latin typeface="Avenir Book" panose="02000503020000020003" pitchFamily="2" charset="0"/>
              </a:rPr>
              <a:t> </a:t>
            </a:r>
          </a:p>
          <a:p>
            <a:endParaRPr lang="en-GB" sz="500" dirty="0">
              <a:solidFill>
                <a:schemeClr val="tx1"/>
              </a:solidFill>
              <a:latin typeface="Avenir Book" panose="02000503020000020003" pitchFamily="2" charset="0"/>
            </a:endParaRPr>
          </a:p>
          <a:p>
            <a:r>
              <a:rPr lang="en-GB" sz="1100" dirty="0">
                <a:solidFill>
                  <a:srgbClr val="8CA593"/>
                </a:solidFill>
                <a:latin typeface="Avenir Book" panose="02000503020000020003" pitchFamily="2" charset="0"/>
              </a:rPr>
              <a:t>Additional learning opportunities for Year 2</a:t>
            </a:r>
            <a:r>
              <a:rPr lang="en-GB" sz="1100" dirty="0">
                <a:solidFill>
                  <a:schemeClr val="tx1"/>
                </a:solidFill>
                <a:latin typeface="Avenir Book" panose="02000503020000020003" pitchFamily="2" charset="0"/>
              </a:rPr>
              <a:t>: </a:t>
            </a:r>
          </a:p>
          <a:p>
            <a:pPr marL="171450" indent="-171450">
              <a:buFont typeface="Arial" panose="020B0604020202020204" pitchFamily="34" charset="0"/>
              <a:buChar char="•"/>
            </a:pPr>
            <a:r>
              <a:rPr lang="en-GB" sz="1100" dirty="0">
                <a:solidFill>
                  <a:schemeClr val="tx1"/>
                </a:solidFill>
                <a:latin typeface="Avenir Book" panose="02000503020000020003" pitchFamily="2" charset="0"/>
              </a:rPr>
              <a:t>Djembe drumming – in the style of the ‘First Music’ African Folktale. Learning about how the instrument was made – primitive construction – not like mass-manufacture items today.</a:t>
            </a:r>
          </a:p>
          <a:p>
            <a:pPr marL="171450" indent="-171450">
              <a:buFont typeface="Arial" panose="020B0604020202020204" pitchFamily="34" charset="0"/>
              <a:buChar char="•"/>
            </a:pPr>
            <a:r>
              <a:rPr lang="en-GB" sz="1100" dirty="0">
                <a:solidFill>
                  <a:schemeClr val="tx1"/>
                </a:solidFill>
                <a:latin typeface="Avenir Book" panose="02000503020000020003" pitchFamily="2" charset="0"/>
              </a:rPr>
              <a:t>Breaking down – in Literacy – the lyrics to Say It Loud.</a:t>
            </a:r>
          </a:p>
          <a:p>
            <a:pPr marL="171450" indent="-171450">
              <a:buFont typeface="Arial" panose="020B0604020202020204" pitchFamily="34" charset="0"/>
              <a:buChar char="•"/>
            </a:pPr>
            <a:r>
              <a:rPr lang="en-GB" sz="1100" dirty="0">
                <a:solidFill>
                  <a:schemeClr val="tx1"/>
                </a:solidFill>
                <a:latin typeface="Avenir Book" panose="02000503020000020003" pitchFamily="2" charset="0"/>
              </a:rPr>
              <a:t>Understanding the civil rights movement in 1960’s Britain and Black African struggle for equality. Understanding that the song by James Brown would have been controversial.</a:t>
            </a:r>
          </a:p>
          <a:p>
            <a:endParaRPr lang="en-GB" sz="900" dirty="0">
              <a:solidFill>
                <a:schemeClr val="tx1"/>
              </a:solidFill>
              <a:latin typeface="Avenir Book" panose="02000503020000020003" pitchFamily="2" charset="0"/>
            </a:endParaRPr>
          </a:p>
          <a:p>
            <a:pPr algn="r"/>
            <a:r>
              <a:rPr lang="en-GB" sz="1100" b="1" dirty="0">
                <a:solidFill>
                  <a:srgbClr val="C2282C"/>
                </a:solidFill>
                <a:latin typeface="Avenir Book" panose="02000503020000020003" pitchFamily="2" charset="0"/>
              </a:rPr>
              <a:t>Expected outcome: </a:t>
            </a:r>
          </a:p>
          <a:p>
            <a:pPr marL="171450" indent="-171450" algn="r">
              <a:buFont typeface="Arial" panose="020B0604020202020204" pitchFamily="34" charset="0"/>
              <a:buChar char="•"/>
            </a:pPr>
            <a:r>
              <a:rPr lang="en-GB" sz="1100" b="1" dirty="0">
                <a:solidFill>
                  <a:schemeClr val="tx1"/>
                </a:solidFill>
                <a:latin typeface="Avenir Book" panose="02000503020000020003" pitchFamily="2" charset="0"/>
              </a:rPr>
              <a:t>Pupils will compose a piece of music </a:t>
            </a:r>
            <a:r>
              <a:rPr lang="en-GB" sz="1100" dirty="0">
                <a:solidFill>
                  <a:schemeClr val="tx1"/>
                </a:solidFill>
                <a:latin typeface="Avenir Book" panose="02000503020000020003" pitchFamily="2" charset="0"/>
              </a:rPr>
              <a:t>– linked to Djembe drumming – to perform (and iPad record) to be played to parents in an assembly of their learning throughout the week. The musical score needs to be created using a symbol system the child decides. </a:t>
            </a:r>
          </a:p>
        </p:txBody>
      </p:sp>
      <p:cxnSp>
        <p:nvCxnSpPr>
          <p:cNvPr id="7" name="Straight Connector 6">
            <a:extLst>
              <a:ext uri="{FF2B5EF4-FFF2-40B4-BE49-F238E27FC236}">
                <a16:creationId xmlns:a16="http://schemas.microsoft.com/office/drawing/2014/main" id="{2FFA3699-D97A-66A5-28BB-DBDA6E75815B}"/>
              </a:ext>
            </a:extLst>
          </p:cNvPr>
          <p:cNvCxnSpPr>
            <a:cxnSpLocks/>
          </p:cNvCxnSpPr>
          <p:nvPr/>
        </p:nvCxnSpPr>
        <p:spPr>
          <a:xfrm>
            <a:off x="404239" y="1547994"/>
            <a:ext cx="276568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Rounded Rectangle 11">
            <a:extLst>
              <a:ext uri="{FF2B5EF4-FFF2-40B4-BE49-F238E27FC236}">
                <a16:creationId xmlns:a16="http://schemas.microsoft.com/office/drawing/2014/main" id="{62808AD2-309A-6CC1-DB9D-E8C407AA5319}"/>
              </a:ext>
            </a:extLst>
          </p:cNvPr>
          <p:cNvSpPr/>
          <p:nvPr/>
        </p:nvSpPr>
        <p:spPr>
          <a:xfrm>
            <a:off x="84668" y="4994542"/>
            <a:ext cx="6550146" cy="4363594"/>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600" b="1" dirty="0">
                <a:solidFill>
                  <a:srgbClr val="FA7D18"/>
                </a:solidFill>
                <a:latin typeface="Avenir Book" panose="02000503020000020003" pitchFamily="2" charset="0"/>
              </a:rPr>
              <a:t>Year 3</a:t>
            </a:r>
          </a:p>
          <a:p>
            <a:endParaRPr lang="en-GB" sz="300" dirty="0">
              <a:solidFill>
                <a:schemeClr val="tx1"/>
              </a:solidFill>
              <a:latin typeface="Avenir Book" panose="02000503020000020003" pitchFamily="2" charset="0"/>
            </a:endParaRPr>
          </a:p>
          <a:p>
            <a:r>
              <a:rPr lang="en-GB" sz="1100" b="1" dirty="0">
                <a:solidFill>
                  <a:srgbClr val="8CA593"/>
                </a:solidFill>
                <a:latin typeface="Avenir Book" panose="02000503020000020003" pitchFamily="2" charset="0"/>
              </a:rPr>
              <a:t>Focus: </a:t>
            </a:r>
            <a:r>
              <a:rPr lang="en-GB" sz="1100" dirty="0">
                <a:solidFill>
                  <a:schemeClr val="tx1"/>
                </a:solidFill>
                <a:latin typeface="Avenir Book" panose="02000503020000020003" pitchFamily="2" charset="0"/>
              </a:rPr>
              <a:t>Black British artists and their impact </a:t>
            </a:r>
          </a:p>
          <a:p>
            <a:r>
              <a:rPr lang="en-GB" sz="1100" b="1" dirty="0">
                <a:solidFill>
                  <a:srgbClr val="8CA593"/>
                </a:solidFill>
                <a:latin typeface="Avenir Book" panose="02000503020000020003" pitchFamily="2" charset="0"/>
              </a:rPr>
              <a:t>Curricula links: </a:t>
            </a:r>
            <a:r>
              <a:rPr lang="en-GB" sz="1100" dirty="0">
                <a:solidFill>
                  <a:schemeClr val="tx1"/>
                </a:solidFill>
                <a:latin typeface="Avenir Book" panose="02000503020000020003" pitchFamily="2" charset="0"/>
              </a:rPr>
              <a:t>Art &amp; Design, History and Literacy, British Values</a:t>
            </a:r>
          </a:p>
          <a:p>
            <a:endParaRPr lang="en-GB" sz="500" dirty="0">
              <a:solidFill>
                <a:schemeClr val="tx1"/>
              </a:solidFill>
              <a:latin typeface="Avenir Book" panose="02000503020000020003" pitchFamily="2" charset="0"/>
            </a:endParaRPr>
          </a:p>
          <a:p>
            <a:r>
              <a:rPr lang="en-GB" sz="1100" b="1" dirty="0">
                <a:solidFill>
                  <a:srgbClr val="8CA593"/>
                </a:solidFill>
                <a:latin typeface="Avenir Book" panose="02000503020000020003" pitchFamily="2" charset="0"/>
              </a:rPr>
              <a:t>Hook: </a:t>
            </a:r>
            <a:r>
              <a:rPr lang="en-GB" sz="1100" dirty="0">
                <a:solidFill>
                  <a:schemeClr val="tx1"/>
                </a:solidFill>
                <a:latin typeface="Avenir Book" panose="02000503020000020003" pitchFamily="2" charset="0"/>
              </a:rPr>
              <a:t>Tate Gallery Intro into </a:t>
            </a:r>
            <a:r>
              <a:rPr lang="en-GB" sz="1100" dirty="0" err="1">
                <a:solidFill>
                  <a:schemeClr val="tx1"/>
                </a:solidFill>
                <a:latin typeface="Avenir Book" panose="02000503020000020003" pitchFamily="2" charset="0"/>
              </a:rPr>
              <a:t>Lubaina</a:t>
            </a:r>
            <a:r>
              <a:rPr lang="en-GB" sz="1100" dirty="0">
                <a:solidFill>
                  <a:schemeClr val="tx1"/>
                </a:solidFill>
                <a:latin typeface="Avenir Book" panose="02000503020000020003" pitchFamily="2" charset="0"/>
              </a:rPr>
              <a:t> </a:t>
            </a:r>
            <a:r>
              <a:rPr lang="en-GB" sz="1100" dirty="0" err="1">
                <a:solidFill>
                  <a:schemeClr val="tx1"/>
                </a:solidFill>
                <a:latin typeface="Avenir Book" panose="02000503020000020003" pitchFamily="2" charset="0"/>
              </a:rPr>
              <a:t>Himid’s</a:t>
            </a:r>
            <a:r>
              <a:rPr lang="en-GB" sz="1100" dirty="0">
                <a:solidFill>
                  <a:schemeClr val="tx1"/>
                </a:solidFill>
                <a:latin typeface="Avenir Book" panose="02000503020000020003" pitchFamily="2" charset="0"/>
              </a:rPr>
              <a:t> work. </a:t>
            </a:r>
            <a:r>
              <a:rPr lang="en-GB" sz="1100" dirty="0">
                <a:solidFill>
                  <a:schemeClr val="tx1"/>
                </a:solidFill>
                <a:latin typeface="Avenir Book" panose="02000503020000020003" pitchFamily="2" charset="0"/>
                <a:hlinkClick r:id="rId6"/>
              </a:rPr>
              <a:t>https://www.youtube.com/watch?v=L8-8eM7WJs0</a:t>
            </a:r>
            <a:r>
              <a:rPr lang="en-GB" sz="1100" dirty="0">
                <a:solidFill>
                  <a:schemeClr val="tx1"/>
                </a:solidFill>
                <a:latin typeface="Avenir Book" panose="02000503020000020003" pitchFamily="2" charset="0"/>
              </a:rPr>
              <a:t> – The first female Black British artist to feature an entire exhibition in one of the World’s most famous art galleries. </a:t>
            </a:r>
          </a:p>
          <a:p>
            <a:endParaRPr lang="en-GB" sz="500" dirty="0">
              <a:solidFill>
                <a:schemeClr val="tx1"/>
              </a:solidFill>
              <a:latin typeface="Avenir Book" panose="02000503020000020003" pitchFamily="2" charset="0"/>
            </a:endParaRPr>
          </a:p>
          <a:p>
            <a:r>
              <a:rPr lang="en-GB" sz="1100" dirty="0">
                <a:solidFill>
                  <a:srgbClr val="8CA593"/>
                </a:solidFill>
                <a:latin typeface="Avenir Book" panose="02000503020000020003" pitchFamily="2" charset="0"/>
              </a:rPr>
              <a:t>Additional learning opportunities for Year 3</a:t>
            </a:r>
            <a:r>
              <a:rPr lang="en-GB" sz="1100" dirty="0">
                <a:solidFill>
                  <a:schemeClr val="tx1"/>
                </a:solidFill>
                <a:latin typeface="Avenir Book" panose="02000503020000020003" pitchFamily="2" charset="0"/>
              </a:rPr>
              <a:t>: </a:t>
            </a:r>
          </a:p>
          <a:p>
            <a:pPr marL="171450" indent="-171450">
              <a:buFont typeface="Arial" panose="020B0604020202020204" pitchFamily="34" charset="0"/>
              <a:buChar char="•"/>
            </a:pPr>
            <a:r>
              <a:rPr lang="en-GB" sz="1100" dirty="0">
                <a:solidFill>
                  <a:schemeClr val="tx1"/>
                </a:solidFill>
                <a:latin typeface="Avenir Book" panose="02000503020000020003" pitchFamily="2" charset="0"/>
              </a:rPr>
              <a:t>Contextualise </a:t>
            </a:r>
            <a:r>
              <a:rPr lang="en-GB" sz="1100" dirty="0" err="1">
                <a:solidFill>
                  <a:schemeClr val="tx1"/>
                </a:solidFill>
                <a:latin typeface="Avenir Book" panose="02000503020000020003" pitchFamily="2" charset="0"/>
              </a:rPr>
              <a:t>Lubaina</a:t>
            </a:r>
            <a:r>
              <a:rPr lang="en-GB" sz="1100" dirty="0">
                <a:solidFill>
                  <a:schemeClr val="tx1"/>
                </a:solidFill>
                <a:latin typeface="Avenir Book" panose="02000503020000020003" pitchFamily="2" charset="0"/>
              </a:rPr>
              <a:t> – her life coming to the UK: </a:t>
            </a:r>
            <a:r>
              <a:rPr lang="en-GB" sz="1100" dirty="0">
                <a:solidFill>
                  <a:schemeClr val="tx1"/>
                </a:solidFill>
                <a:latin typeface="Avenir Book" panose="02000503020000020003" pitchFamily="2" charset="0"/>
                <a:hlinkClick r:id="rId7"/>
              </a:rPr>
              <a:t>https://www.tate.org.uk/kids/explore/who-is/who-lubaina-himid</a:t>
            </a:r>
            <a:r>
              <a:rPr lang="en-GB" sz="1100" dirty="0">
                <a:solidFill>
                  <a:schemeClr val="tx1"/>
                </a:solidFill>
                <a:latin typeface="Avenir Book" panose="02000503020000020003" pitchFamily="2" charset="0"/>
              </a:rPr>
              <a:t> </a:t>
            </a:r>
          </a:p>
          <a:p>
            <a:pPr marL="171450" indent="-171450">
              <a:buFont typeface="Arial" panose="020B0604020202020204" pitchFamily="34" charset="0"/>
              <a:buChar char="•"/>
            </a:pPr>
            <a:r>
              <a:rPr lang="en-GB" sz="1100" dirty="0">
                <a:solidFill>
                  <a:schemeClr val="tx1"/>
                </a:solidFill>
                <a:latin typeface="Avenir Book" panose="02000503020000020003" pitchFamily="2" charset="0"/>
              </a:rPr>
              <a:t>Literacy – narrative work – look at a few of her pieces. What story do they tell?</a:t>
            </a:r>
          </a:p>
          <a:p>
            <a:pPr marL="171450" indent="-171450">
              <a:buFont typeface="Arial" panose="020B0604020202020204" pitchFamily="34" charset="0"/>
              <a:buChar char="•"/>
            </a:pPr>
            <a:r>
              <a:rPr lang="en-GB" sz="1100" dirty="0">
                <a:solidFill>
                  <a:schemeClr val="tx1"/>
                </a:solidFill>
                <a:latin typeface="Avenir Book" panose="02000503020000020003" pitchFamily="2" charset="0"/>
              </a:rPr>
              <a:t>Why are some of her works cut out? – Explore her style.</a:t>
            </a:r>
          </a:p>
          <a:p>
            <a:pPr marL="171450" indent="-171450">
              <a:buFont typeface="Arial" panose="020B0604020202020204" pitchFamily="34" charset="0"/>
              <a:buChar char="•"/>
            </a:pPr>
            <a:r>
              <a:rPr lang="en-GB" sz="1100" dirty="0">
                <a:solidFill>
                  <a:schemeClr val="tx1"/>
                </a:solidFill>
                <a:latin typeface="Avenir Book" panose="02000503020000020003" pitchFamily="2" charset="0"/>
              </a:rPr>
              <a:t>Consider the artist’s journey to the UK from Zanzibar, Tanzania.</a:t>
            </a:r>
          </a:p>
          <a:p>
            <a:endParaRPr lang="en-GB" sz="900" dirty="0">
              <a:solidFill>
                <a:schemeClr val="tx1"/>
              </a:solidFill>
              <a:latin typeface="Avenir Book" panose="02000503020000020003" pitchFamily="2" charset="0"/>
            </a:endParaRPr>
          </a:p>
          <a:p>
            <a:r>
              <a:rPr lang="en-GB" sz="1100" b="1" dirty="0">
                <a:solidFill>
                  <a:srgbClr val="C2282C"/>
                </a:solidFill>
                <a:latin typeface="Avenir Book" panose="02000503020000020003" pitchFamily="2" charset="0"/>
              </a:rPr>
              <a:t>Expected outcome: </a:t>
            </a:r>
          </a:p>
          <a:p>
            <a:r>
              <a:rPr lang="en-GB" sz="1100" b="1" dirty="0">
                <a:solidFill>
                  <a:schemeClr val="tx1"/>
                </a:solidFill>
                <a:latin typeface="Avenir Book" panose="02000503020000020003" pitchFamily="2" charset="0"/>
              </a:rPr>
              <a:t>Create a piece of art-work – to be displayed permanently within the school.</a:t>
            </a:r>
          </a:p>
          <a:p>
            <a:pPr marL="171450" indent="-171450">
              <a:buFont typeface="Arial" panose="020B0604020202020204" pitchFamily="34" charset="0"/>
              <a:buChar char="•"/>
            </a:pPr>
            <a:r>
              <a:rPr lang="en-GB" sz="1100" dirty="0">
                <a:solidFill>
                  <a:schemeClr val="tx1"/>
                </a:solidFill>
                <a:latin typeface="Avenir Book" panose="02000503020000020003" pitchFamily="2" charset="0"/>
              </a:rPr>
              <a:t>Over the course of the week – pupils will begin to create a painting in her particular style – simplistic – depicting everyday black people.</a:t>
            </a:r>
          </a:p>
          <a:p>
            <a:pPr marL="171450" indent="-171450">
              <a:buFont typeface="Arial" panose="020B0604020202020204" pitchFamily="34" charset="0"/>
              <a:buChar char="•"/>
            </a:pPr>
            <a:r>
              <a:rPr lang="en-GB" sz="1100" dirty="0">
                <a:solidFill>
                  <a:schemeClr val="tx1"/>
                </a:solidFill>
                <a:latin typeface="Avenir Book" panose="02000503020000020003" pitchFamily="2" charset="0"/>
              </a:rPr>
              <a:t>This will progress to groups creating a large painting – similar to that of her most familiar piece ‘Naming the Money’.</a:t>
            </a:r>
          </a:p>
          <a:p>
            <a:pPr marL="171450" indent="-171450">
              <a:buFont typeface="Arial" panose="020B0604020202020204" pitchFamily="34" charset="0"/>
              <a:buChar char="•"/>
            </a:pPr>
            <a:r>
              <a:rPr lang="en-GB" sz="1100" dirty="0">
                <a:solidFill>
                  <a:schemeClr val="tx1"/>
                </a:solidFill>
                <a:latin typeface="Avenir Book" panose="02000503020000020003" pitchFamily="2" charset="0"/>
              </a:rPr>
              <a:t>Some pupils will create individual canvas paintings.</a:t>
            </a:r>
          </a:p>
        </p:txBody>
      </p:sp>
      <p:cxnSp>
        <p:nvCxnSpPr>
          <p:cNvPr id="13" name="Straight Connector 12">
            <a:extLst>
              <a:ext uri="{FF2B5EF4-FFF2-40B4-BE49-F238E27FC236}">
                <a16:creationId xmlns:a16="http://schemas.microsoft.com/office/drawing/2014/main" id="{E40C79CC-A831-8E7F-C9E9-010107E02DD5}"/>
              </a:ext>
            </a:extLst>
          </p:cNvPr>
          <p:cNvCxnSpPr>
            <a:cxnSpLocks/>
          </p:cNvCxnSpPr>
          <p:nvPr/>
        </p:nvCxnSpPr>
        <p:spPr>
          <a:xfrm>
            <a:off x="404239" y="5518328"/>
            <a:ext cx="276568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4098" name="Picture 2" descr="African Drum Music - YouTube">
            <a:extLst>
              <a:ext uri="{FF2B5EF4-FFF2-40B4-BE49-F238E27FC236}">
                <a16:creationId xmlns:a16="http://schemas.microsoft.com/office/drawing/2014/main" id="{43A1A0B2-13B4-52F5-9C22-B2B581FDF0FA}"/>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40657" b="12912"/>
          <a:stretch/>
        </p:blipFill>
        <p:spPr bwMode="auto">
          <a:xfrm>
            <a:off x="3835277" y="697657"/>
            <a:ext cx="2799537" cy="1307151"/>
          </a:xfrm>
          <a:prstGeom prst="ellipse">
            <a:avLst/>
          </a:prstGeom>
          <a:ln w="190500" cap="rnd">
            <a:noFill/>
            <a:prstDash val="solid"/>
          </a:ln>
          <a:effectLst/>
          <a:extLst>
            <a:ext uri="{909E8E84-426E-40DD-AFC4-6F175D3DCCD1}">
              <a14:hiddenFill xmlns:a14="http://schemas.microsoft.com/office/drawing/2010/main">
                <a:solidFill>
                  <a:srgbClr val="FFFFFF"/>
                </a:solidFill>
              </a14:hiddenFill>
            </a:ext>
          </a:extLst>
        </p:spPr>
      </p:pic>
      <p:pic>
        <p:nvPicPr>
          <p:cNvPr id="4100" name="Picture 4" descr="How To Read Drum Music -">
            <a:extLst>
              <a:ext uri="{FF2B5EF4-FFF2-40B4-BE49-F238E27FC236}">
                <a16:creationId xmlns:a16="http://schemas.microsoft.com/office/drawing/2014/main" id="{E5A29860-FF98-1064-4FD2-79DDEF089F4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4668" y="4167722"/>
            <a:ext cx="1128835" cy="716235"/>
          </a:xfrm>
          <a:prstGeom prst="ellipse">
            <a:avLst/>
          </a:prstGeom>
          <a:ln w="3175" cap="rnd">
            <a:solidFill>
              <a:schemeClr val="tx1"/>
            </a:solidFill>
          </a:ln>
          <a:effectLst/>
          <a:extLst>
            <a:ext uri="{909E8E84-426E-40DD-AFC4-6F175D3DCCD1}">
              <a14:hiddenFill xmlns:a14="http://schemas.microsoft.com/office/drawing/2010/main">
                <a:solidFill>
                  <a:srgbClr val="FFFFFF"/>
                </a:solidFill>
              </a14:hiddenFill>
            </a:ext>
          </a:extLst>
        </p:spPr>
      </p:pic>
      <p:pic>
        <p:nvPicPr>
          <p:cNvPr id="4102" name="Picture 6">
            <a:extLst>
              <a:ext uri="{FF2B5EF4-FFF2-40B4-BE49-F238E27FC236}">
                <a16:creationId xmlns:a16="http://schemas.microsoft.com/office/drawing/2014/main" id="{438CE0CD-D305-A9D0-8618-0654B81CE9DE}"/>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429897" y="6461707"/>
            <a:ext cx="1079614" cy="1439485"/>
          </a:xfrm>
          <a:prstGeom prst="ellipse">
            <a:avLst/>
          </a:prstGeom>
          <a:ln w="3175" cap="rnd">
            <a:solidFill>
              <a:srgbClr val="333333"/>
            </a:solidFill>
          </a:ln>
          <a:effectLst/>
          <a:extLst>
            <a:ext uri="{909E8E84-426E-40DD-AFC4-6F175D3DCCD1}">
              <a14:hiddenFill xmlns:a14="http://schemas.microsoft.com/office/drawing/2010/main">
                <a:solidFill>
                  <a:srgbClr val="FFFFFF"/>
                </a:solidFill>
              </a14:hiddenFill>
            </a:ext>
          </a:extLst>
        </p:spPr>
      </p:pic>
      <p:pic>
        <p:nvPicPr>
          <p:cNvPr id="4104" name="Picture 8" descr="Lubaina Himid | Event | Royal Academy of Arts">
            <a:extLst>
              <a:ext uri="{FF2B5EF4-FFF2-40B4-BE49-F238E27FC236}">
                <a16:creationId xmlns:a16="http://schemas.microsoft.com/office/drawing/2014/main" id="{86070745-3C32-6896-E683-17838545F8BC}"/>
              </a:ext>
            </a:extLst>
          </p:cNvPr>
          <p:cNvPicPr>
            <a:picLocks noChangeAspect="1" noChangeArrowheads="1"/>
          </p:cNvPicPr>
          <p:nvPr/>
        </p:nvPicPr>
        <p:blipFill rotWithShape="1">
          <a:blip r:embed="rId11">
            <a:extLst>
              <a:ext uri="{28A0092B-C50C-407E-A947-70E740481C1C}">
                <a14:useLocalDpi xmlns:a14="http://schemas.microsoft.com/office/drawing/2010/main" val="0"/>
              </a:ext>
            </a:extLst>
          </a:blip>
          <a:srcRect t="12125" b="10261"/>
          <a:stretch/>
        </p:blipFill>
        <p:spPr bwMode="auto">
          <a:xfrm>
            <a:off x="4534769" y="4695782"/>
            <a:ext cx="1918992" cy="111706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4106" name="Picture 10" descr="Naming the Money – Lubaina Himid">
            <a:extLst>
              <a:ext uri="{FF2B5EF4-FFF2-40B4-BE49-F238E27FC236}">
                <a16:creationId xmlns:a16="http://schemas.microsoft.com/office/drawing/2014/main" id="{31D7D853-369F-EB7C-B9C7-FB608121E959}"/>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645490" y="8558989"/>
            <a:ext cx="1833820" cy="1219444"/>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2" descr="COCOGOOSE LETTERPRESS Regular">
            <a:extLst>
              <a:ext uri="{FF2B5EF4-FFF2-40B4-BE49-F238E27FC236}">
                <a16:creationId xmlns:a16="http://schemas.microsoft.com/office/drawing/2014/main" id="{4AD9FD6A-E329-742D-268A-C203A914E272}"/>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84668" y="9526059"/>
            <a:ext cx="2913491" cy="261674"/>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Logo, company name&#10;&#10;Description automatically generated">
            <a:extLst>
              <a:ext uri="{FF2B5EF4-FFF2-40B4-BE49-F238E27FC236}">
                <a16:creationId xmlns:a16="http://schemas.microsoft.com/office/drawing/2014/main" id="{5D4E24A0-AC3E-0431-38EC-0FE50CFF523B}"/>
              </a:ext>
            </a:extLst>
          </p:cNvPr>
          <p:cNvPicPr>
            <a:picLocks noChangeAspect="1"/>
          </p:cNvPicPr>
          <p:nvPr/>
        </p:nvPicPr>
        <p:blipFill rotWithShape="1">
          <a:blip r:embed="rId14"/>
          <a:srcRect r="7055" b="31729"/>
          <a:stretch/>
        </p:blipFill>
        <p:spPr>
          <a:xfrm>
            <a:off x="5975982" y="52333"/>
            <a:ext cx="831219" cy="477079"/>
          </a:xfrm>
          <a:prstGeom prst="rect">
            <a:avLst/>
          </a:prstGeom>
        </p:spPr>
      </p:pic>
    </p:spTree>
    <p:extLst>
      <p:ext uri="{BB962C8B-B14F-4D97-AF65-F5344CB8AC3E}">
        <p14:creationId xmlns:p14="http://schemas.microsoft.com/office/powerpoint/2010/main" val="30519268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OCOGOOSE LETTERPRESS Regular">
            <a:extLst>
              <a:ext uri="{FF2B5EF4-FFF2-40B4-BE49-F238E27FC236}">
                <a16:creationId xmlns:a16="http://schemas.microsoft.com/office/drawing/2014/main" id="{9EACC900-EDFA-2B0C-FFC1-A811C8D4C39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5467" y="163729"/>
            <a:ext cx="4741333" cy="384136"/>
          </a:xfrm>
          <a:prstGeom prst="rect">
            <a:avLst/>
          </a:prstGeom>
          <a:noFill/>
          <a:extLst>
            <a:ext uri="{909E8E84-426E-40DD-AFC4-6F175D3DCCD1}">
              <a14:hiddenFill xmlns:a14="http://schemas.microsoft.com/office/drawing/2010/main">
                <a:solidFill>
                  <a:srgbClr val="FFFFFF"/>
                </a:solidFill>
              </a14:hiddenFill>
            </a:ext>
          </a:extLst>
        </p:spPr>
      </p:pic>
      <p:cxnSp>
        <p:nvCxnSpPr>
          <p:cNvPr id="5" name="Straight Connector 4">
            <a:extLst>
              <a:ext uri="{FF2B5EF4-FFF2-40B4-BE49-F238E27FC236}">
                <a16:creationId xmlns:a16="http://schemas.microsoft.com/office/drawing/2014/main" id="{EDE5D277-890E-ED86-D8DB-D7466EB33C0F}"/>
              </a:ext>
            </a:extLst>
          </p:cNvPr>
          <p:cNvCxnSpPr/>
          <p:nvPr/>
        </p:nvCxnSpPr>
        <p:spPr>
          <a:xfrm>
            <a:off x="84668" y="547865"/>
            <a:ext cx="6722533"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3076" name="Picture 4" descr="COCOGOOSE LETTERPRESS Regular">
            <a:extLst>
              <a:ext uri="{FF2B5EF4-FFF2-40B4-BE49-F238E27FC236}">
                <a16:creationId xmlns:a16="http://schemas.microsoft.com/office/drawing/2014/main" id="{4616567D-9AF6-5BF7-30EB-59A042B39F5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1014" y="574228"/>
            <a:ext cx="2458365" cy="293638"/>
          </a:xfrm>
          <a:prstGeom prst="rect">
            <a:avLst/>
          </a:prstGeom>
          <a:noFill/>
          <a:extLst>
            <a:ext uri="{909E8E84-426E-40DD-AFC4-6F175D3DCCD1}">
              <a14:hiddenFill xmlns:a14="http://schemas.microsoft.com/office/drawing/2010/main">
                <a:solidFill>
                  <a:srgbClr val="FFFFFF"/>
                </a:solidFill>
              </a14:hiddenFill>
            </a:ext>
          </a:extLst>
        </p:spPr>
      </p:pic>
      <p:sp>
        <p:nvSpPr>
          <p:cNvPr id="6" name="Rounded Rectangle 5">
            <a:extLst>
              <a:ext uri="{FF2B5EF4-FFF2-40B4-BE49-F238E27FC236}">
                <a16:creationId xmlns:a16="http://schemas.microsoft.com/office/drawing/2014/main" id="{F0074658-56EE-F8C2-0BB4-7E5B224E4005}"/>
              </a:ext>
            </a:extLst>
          </p:cNvPr>
          <p:cNvSpPr/>
          <p:nvPr/>
        </p:nvSpPr>
        <p:spPr>
          <a:xfrm>
            <a:off x="121014" y="890725"/>
            <a:ext cx="6550146" cy="4022539"/>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600" b="1" dirty="0">
                <a:solidFill>
                  <a:srgbClr val="FA7D18"/>
                </a:solidFill>
                <a:latin typeface="Avenir Book" panose="02000503020000020003" pitchFamily="2" charset="0"/>
              </a:rPr>
              <a:t>Year 4</a:t>
            </a:r>
          </a:p>
          <a:p>
            <a:endParaRPr lang="en-GB" sz="300" dirty="0">
              <a:solidFill>
                <a:schemeClr val="tx1"/>
              </a:solidFill>
              <a:latin typeface="Avenir Book" panose="02000503020000020003" pitchFamily="2" charset="0"/>
            </a:endParaRPr>
          </a:p>
          <a:p>
            <a:r>
              <a:rPr lang="en-GB" sz="1100" b="1" dirty="0">
                <a:solidFill>
                  <a:srgbClr val="8CA593"/>
                </a:solidFill>
                <a:latin typeface="Avenir Book" panose="02000503020000020003" pitchFamily="2" charset="0"/>
              </a:rPr>
              <a:t>Focus: </a:t>
            </a:r>
            <a:r>
              <a:rPr lang="en-GB" sz="1100" dirty="0">
                <a:solidFill>
                  <a:schemeClr val="tx1"/>
                </a:solidFill>
                <a:latin typeface="Avenir Book" panose="02000503020000020003" pitchFamily="2" charset="0"/>
              </a:rPr>
              <a:t>The diversity of Poetry </a:t>
            </a:r>
          </a:p>
          <a:p>
            <a:r>
              <a:rPr lang="en-GB" sz="1100" b="1" dirty="0">
                <a:solidFill>
                  <a:srgbClr val="8CA593"/>
                </a:solidFill>
                <a:latin typeface="Avenir Book" panose="02000503020000020003" pitchFamily="2" charset="0"/>
              </a:rPr>
              <a:t>Curricula links: </a:t>
            </a:r>
            <a:r>
              <a:rPr lang="en-GB" sz="1100" dirty="0">
                <a:solidFill>
                  <a:schemeClr val="tx1"/>
                </a:solidFill>
                <a:latin typeface="Avenir Book" panose="02000503020000020003" pitchFamily="2" charset="0"/>
              </a:rPr>
              <a:t>Reading, Writing, Music, PSHE, History, British Values</a:t>
            </a:r>
          </a:p>
          <a:p>
            <a:endParaRPr lang="en-GB" sz="500" dirty="0">
              <a:solidFill>
                <a:schemeClr val="tx1"/>
              </a:solidFill>
              <a:latin typeface="Avenir Book" panose="02000503020000020003" pitchFamily="2" charset="0"/>
            </a:endParaRPr>
          </a:p>
          <a:p>
            <a:r>
              <a:rPr lang="en-GB" sz="1100" b="1" dirty="0">
                <a:solidFill>
                  <a:srgbClr val="8CA593"/>
                </a:solidFill>
                <a:latin typeface="Avenir Book" panose="02000503020000020003" pitchFamily="2" charset="0"/>
              </a:rPr>
              <a:t>Hook: </a:t>
            </a:r>
            <a:r>
              <a:rPr lang="en-GB" sz="1100" dirty="0">
                <a:solidFill>
                  <a:schemeClr val="tx1"/>
                </a:solidFill>
                <a:latin typeface="Avenir Book" panose="02000503020000020003" pitchFamily="2" charset="0"/>
              </a:rPr>
              <a:t>‘Caged Bird’ by Maya Angelou. </a:t>
            </a:r>
            <a:r>
              <a:rPr lang="en-GB" sz="1100" dirty="0">
                <a:solidFill>
                  <a:schemeClr val="tx1"/>
                </a:solidFill>
                <a:latin typeface="Avenir Book" panose="02000503020000020003" pitchFamily="2" charset="0"/>
                <a:hlinkClick r:id="rId5"/>
              </a:rPr>
              <a:t>https://www.youtube.com/watch?v=xrCoDi0BBdY</a:t>
            </a:r>
            <a:r>
              <a:rPr lang="en-GB" sz="1100" dirty="0">
                <a:solidFill>
                  <a:schemeClr val="tx1"/>
                </a:solidFill>
                <a:latin typeface="Avenir Book" panose="02000503020000020003" pitchFamily="2" charset="0"/>
              </a:rPr>
              <a:t>. Compendium of Black History Month poetry: </a:t>
            </a:r>
            <a:r>
              <a:rPr lang="en-GB" sz="1100" dirty="0">
                <a:solidFill>
                  <a:schemeClr val="tx1"/>
                </a:solidFill>
                <a:latin typeface="Avenir Book" panose="02000503020000020003" pitchFamily="2" charset="0"/>
                <a:hlinkClick r:id="rId6"/>
              </a:rPr>
              <a:t>https://www.poetryfoundation.org/collections/101640/celebrating-black-history-month</a:t>
            </a:r>
            <a:r>
              <a:rPr lang="en-GB" sz="1100" dirty="0">
                <a:solidFill>
                  <a:schemeClr val="tx1"/>
                </a:solidFill>
                <a:latin typeface="Avenir Book" panose="02000503020000020003" pitchFamily="2" charset="0"/>
              </a:rPr>
              <a:t> </a:t>
            </a:r>
          </a:p>
          <a:p>
            <a:endParaRPr lang="en-GB" sz="500" dirty="0">
              <a:solidFill>
                <a:schemeClr val="tx1"/>
              </a:solidFill>
              <a:latin typeface="Avenir Book" panose="02000503020000020003" pitchFamily="2" charset="0"/>
            </a:endParaRPr>
          </a:p>
          <a:p>
            <a:r>
              <a:rPr lang="en-GB" sz="1100" dirty="0">
                <a:solidFill>
                  <a:srgbClr val="8CA593"/>
                </a:solidFill>
                <a:latin typeface="Avenir Book" panose="02000503020000020003" pitchFamily="2" charset="0"/>
              </a:rPr>
              <a:t>Additional learning opportunities for Year 4</a:t>
            </a:r>
            <a:r>
              <a:rPr lang="en-GB" sz="1100" dirty="0">
                <a:solidFill>
                  <a:schemeClr val="tx1"/>
                </a:solidFill>
                <a:latin typeface="Avenir Book" panose="02000503020000020003" pitchFamily="2" charset="0"/>
              </a:rPr>
              <a:t>: </a:t>
            </a:r>
          </a:p>
          <a:p>
            <a:pPr marL="171450" indent="-171450">
              <a:buFont typeface="Arial" panose="020B0604020202020204" pitchFamily="34" charset="0"/>
              <a:buChar char="•"/>
            </a:pPr>
            <a:r>
              <a:rPr lang="en-GB" sz="1100" dirty="0">
                <a:solidFill>
                  <a:schemeClr val="tx1"/>
                </a:solidFill>
                <a:latin typeface="Avenir Book" panose="02000503020000020003" pitchFamily="2" charset="0"/>
              </a:rPr>
              <a:t>Dadaist and Black Out Poetry – taking an old text and creating meaningful poetry by ‘black out’ of the surrounding text. These will be backed for a display of Poetry Art.</a:t>
            </a:r>
          </a:p>
          <a:p>
            <a:pPr marL="171450" indent="-171450">
              <a:buFont typeface="Arial" panose="020B0604020202020204" pitchFamily="34" charset="0"/>
              <a:buChar char="•"/>
            </a:pPr>
            <a:r>
              <a:rPr lang="en-GB" sz="1100" dirty="0">
                <a:solidFill>
                  <a:schemeClr val="tx1"/>
                </a:solidFill>
                <a:latin typeface="Avenir Book" panose="02000503020000020003" pitchFamily="2" charset="0"/>
              </a:rPr>
              <a:t>Understand the life works of Maya Angelou, her early life and struggles and how this became her focus: </a:t>
            </a:r>
            <a:r>
              <a:rPr lang="en-GB" sz="1100" dirty="0">
                <a:solidFill>
                  <a:schemeClr val="tx1"/>
                </a:solidFill>
                <a:latin typeface="Avenir Book" panose="02000503020000020003" pitchFamily="2" charset="0"/>
                <a:hlinkClick r:id="rId7"/>
              </a:rPr>
              <a:t>https://www.youtube.com/watch?v=IhJc1wcpSmA</a:t>
            </a:r>
            <a:r>
              <a:rPr lang="en-GB" sz="1100" dirty="0">
                <a:solidFill>
                  <a:schemeClr val="tx1"/>
                </a:solidFill>
                <a:latin typeface="Avenir Book" panose="02000503020000020003" pitchFamily="2" charset="0"/>
              </a:rPr>
              <a:t> </a:t>
            </a:r>
          </a:p>
          <a:p>
            <a:pPr marL="171450" indent="-171450">
              <a:buFont typeface="Arial" panose="020B0604020202020204" pitchFamily="34" charset="0"/>
              <a:buChar char="•"/>
            </a:pPr>
            <a:r>
              <a:rPr lang="en-GB" sz="1100" dirty="0">
                <a:solidFill>
                  <a:schemeClr val="tx1"/>
                </a:solidFill>
                <a:latin typeface="Avenir Book" panose="02000503020000020003" pitchFamily="2" charset="0"/>
              </a:rPr>
              <a:t>Compare Maya to Grace Nichols – British poet </a:t>
            </a:r>
            <a:r>
              <a:rPr lang="en-GB" sz="1100" dirty="0">
                <a:solidFill>
                  <a:schemeClr val="tx1"/>
                </a:solidFill>
                <a:latin typeface="Avenir Book" panose="02000503020000020003" pitchFamily="2" charset="0"/>
                <a:hlinkClick r:id="rId8"/>
              </a:rPr>
              <a:t>https://www.bbc.co.uk/teach/school-radio/english-ks2-grace-nichols-talking-poetry/zf3y2sg</a:t>
            </a:r>
            <a:endParaRPr lang="en-GB" sz="1100" dirty="0">
              <a:solidFill>
                <a:schemeClr val="tx1"/>
              </a:solidFill>
              <a:latin typeface="Avenir Book" panose="02000503020000020003" pitchFamily="2" charset="0"/>
            </a:endParaRPr>
          </a:p>
          <a:p>
            <a:pPr marL="171450" indent="-171450">
              <a:buFont typeface="Arial" panose="020B0604020202020204" pitchFamily="34" charset="0"/>
              <a:buChar char="•"/>
            </a:pPr>
            <a:r>
              <a:rPr lang="en-GB" sz="1100" dirty="0">
                <a:solidFill>
                  <a:schemeClr val="tx1"/>
                </a:solidFill>
                <a:latin typeface="Avenir Book" panose="02000503020000020003" pitchFamily="2" charset="0"/>
              </a:rPr>
              <a:t>Look at talking poetry. How can we create poems that reflect the lives of people and their struggles.</a:t>
            </a:r>
            <a:endParaRPr lang="en-GB" sz="900" dirty="0">
              <a:solidFill>
                <a:schemeClr val="tx1"/>
              </a:solidFill>
              <a:latin typeface="Avenir Book" panose="02000503020000020003" pitchFamily="2" charset="0"/>
            </a:endParaRPr>
          </a:p>
          <a:p>
            <a:pPr algn="r"/>
            <a:r>
              <a:rPr lang="en-GB" sz="1100" b="1" dirty="0">
                <a:solidFill>
                  <a:srgbClr val="C2282C"/>
                </a:solidFill>
                <a:latin typeface="Avenir Book" panose="02000503020000020003" pitchFamily="2" charset="0"/>
              </a:rPr>
              <a:t>Expected outcome: </a:t>
            </a:r>
          </a:p>
          <a:p>
            <a:pPr marL="171450" indent="-171450" algn="r">
              <a:buFont typeface="Arial" panose="020B0604020202020204" pitchFamily="34" charset="0"/>
              <a:buChar char="•"/>
            </a:pPr>
            <a:r>
              <a:rPr lang="en-GB" sz="1100" b="1" dirty="0">
                <a:solidFill>
                  <a:schemeClr val="tx1"/>
                </a:solidFill>
                <a:latin typeface="Avenir Book" panose="02000503020000020003" pitchFamily="2" charset="0"/>
              </a:rPr>
              <a:t>Pupils will create a spoken poem – this will be crafted over the week. </a:t>
            </a:r>
          </a:p>
          <a:p>
            <a:pPr marL="171450" indent="-171450" algn="r">
              <a:buFont typeface="Arial" panose="020B0604020202020204" pitchFamily="34" charset="0"/>
              <a:buChar char="•"/>
            </a:pPr>
            <a:r>
              <a:rPr lang="en-GB" sz="1100" dirty="0">
                <a:solidFill>
                  <a:schemeClr val="tx1"/>
                </a:solidFill>
                <a:latin typeface="Avenir Book" panose="02000503020000020003" pitchFamily="2" charset="0"/>
              </a:rPr>
              <a:t>Pupils will perform their poem in an assembly.</a:t>
            </a:r>
          </a:p>
          <a:p>
            <a:pPr marL="171450" indent="-171450" algn="r">
              <a:buFont typeface="Arial" panose="020B0604020202020204" pitchFamily="34" charset="0"/>
              <a:buChar char="•"/>
            </a:pPr>
            <a:r>
              <a:rPr lang="en-GB" sz="1100" dirty="0">
                <a:solidFill>
                  <a:schemeClr val="tx1"/>
                </a:solidFill>
                <a:latin typeface="Avenir Book" panose="02000503020000020003" pitchFamily="2" charset="0"/>
              </a:rPr>
              <a:t>Poetry should reflect the theme of Black History – consider use of ‘The British’ poem Zephaniah </a:t>
            </a:r>
            <a:r>
              <a:rPr lang="en-GB" sz="1100" dirty="0">
                <a:solidFill>
                  <a:schemeClr val="tx1"/>
                </a:solidFill>
                <a:latin typeface="Avenir Book" panose="02000503020000020003" pitchFamily="2" charset="0"/>
                <a:hlinkClick r:id="rId9"/>
              </a:rPr>
              <a:t>https://www.poemhunter.com/poem/the-british/</a:t>
            </a:r>
            <a:r>
              <a:rPr lang="en-GB" sz="1100" dirty="0">
                <a:solidFill>
                  <a:schemeClr val="tx1"/>
                </a:solidFill>
                <a:latin typeface="Avenir Book" panose="02000503020000020003" pitchFamily="2" charset="0"/>
              </a:rPr>
              <a:t> </a:t>
            </a:r>
          </a:p>
        </p:txBody>
      </p:sp>
      <p:cxnSp>
        <p:nvCxnSpPr>
          <p:cNvPr id="7" name="Straight Connector 6">
            <a:extLst>
              <a:ext uri="{FF2B5EF4-FFF2-40B4-BE49-F238E27FC236}">
                <a16:creationId xmlns:a16="http://schemas.microsoft.com/office/drawing/2014/main" id="{2FFA3699-D97A-66A5-28BB-DBDA6E75815B}"/>
              </a:ext>
            </a:extLst>
          </p:cNvPr>
          <p:cNvCxnSpPr>
            <a:cxnSpLocks/>
          </p:cNvCxnSpPr>
          <p:nvPr/>
        </p:nvCxnSpPr>
        <p:spPr>
          <a:xfrm>
            <a:off x="389786" y="1359428"/>
            <a:ext cx="276568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Rounded Rectangle 11">
            <a:extLst>
              <a:ext uri="{FF2B5EF4-FFF2-40B4-BE49-F238E27FC236}">
                <a16:creationId xmlns:a16="http://schemas.microsoft.com/office/drawing/2014/main" id="{62808AD2-309A-6CC1-DB9D-E8C407AA5319}"/>
              </a:ext>
            </a:extLst>
          </p:cNvPr>
          <p:cNvSpPr/>
          <p:nvPr/>
        </p:nvSpPr>
        <p:spPr>
          <a:xfrm>
            <a:off x="70215" y="5105079"/>
            <a:ext cx="6550146" cy="4363594"/>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600" b="1" dirty="0">
                <a:solidFill>
                  <a:srgbClr val="FA7D18"/>
                </a:solidFill>
                <a:latin typeface="Avenir Book" panose="02000503020000020003" pitchFamily="2" charset="0"/>
              </a:rPr>
              <a:t>Year 5</a:t>
            </a:r>
          </a:p>
          <a:p>
            <a:endParaRPr lang="en-GB" sz="300" dirty="0">
              <a:solidFill>
                <a:schemeClr val="tx1"/>
              </a:solidFill>
              <a:latin typeface="Avenir Book" panose="02000503020000020003" pitchFamily="2" charset="0"/>
            </a:endParaRPr>
          </a:p>
          <a:p>
            <a:r>
              <a:rPr lang="en-GB" sz="1100" b="1" dirty="0">
                <a:solidFill>
                  <a:srgbClr val="8CA593"/>
                </a:solidFill>
                <a:latin typeface="Avenir Book" panose="02000503020000020003" pitchFamily="2" charset="0"/>
              </a:rPr>
              <a:t>Focus: </a:t>
            </a:r>
            <a:r>
              <a:rPr lang="en-GB" sz="1100" dirty="0">
                <a:solidFill>
                  <a:schemeClr val="tx1"/>
                </a:solidFill>
                <a:latin typeface="Avenir Book" panose="02000503020000020003" pitchFamily="2" charset="0"/>
              </a:rPr>
              <a:t>Journey to England - Storytelling</a:t>
            </a:r>
          </a:p>
          <a:p>
            <a:r>
              <a:rPr lang="en-GB" sz="1100" b="1" dirty="0">
                <a:solidFill>
                  <a:srgbClr val="8CA593"/>
                </a:solidFill>
                <a:latin typeface="Avenir Book" panose="02000503020000020003" pitchFamily="2" charset="0"/>
              </a:rPr>
              <a:t>Curricula links: </a:t>
            </a:r>
            <a:r>
              <a:rPr lang="en-GB" sz="1100" dirty="0">
                <a:solidFill>
                  <a:schemeClr val="tx1"/>
                </a:solidFill>
                <a:latin typeface="Avenir Book" panose="02000503020000020003" pitchFamily="2" charset="0"/>
              </a:rPr>
              <a:t>British Values, Writing, Reading, History and PSHE.</a:t>
            </a:r>
          </a:p>
          <a:p>
            <a:endParaRPr lang="en-GB" sz="500" dirty="0">
              <a:solidFill>
                <a:schemeClr val="tx1"/>
              </a:solidFill>
              <a:latin typeface="Avenir Book" panose="02000503020000020003" pitchFamily="2" charset="0"/>
            </a:endParaRPr>
          </a:p>
          <a:p>
            <a:r>
              <a:rPr lang="en-GB" sz="1100" b="1" dirty="0">
                <a:solidFill>
                  <a:srgbClr val="8CA593"/>
                </a:solidFill>
                <a:latin typeface="Avenir Book" panose="02000503020000020003" pitchFamily="2" charset="0"/>
              </a:rPr>
              <a:t>Hook: </a:t>
            </a:r>
            <a:r>
              <a:rPr lang="en-GB" sz="1100" dirty="0">
                <a:solidFill>
                  <a:schemeClr val="tx1"/>
                </a:solidFill>
                <a:latin typeface="Avenir Book" panose="02000503020000020003" pitchFamily="2" charset="0"/>
              </a:rPr>
              <a:t>1950s British </a:t>
            </a:r>
            <a:r>
              <a:rPr lang="en-GB" sz="1100" dirty="0" err="1">
                <a:solidFill>
                  <a:schemeClr val="tx1"/>
                </a:solidFill>
                <a:latin typeface="Avenir Book" panose="02000503020000020003" pitchFamily="2" charset="0"/>
              </a:rPr>
              <a:t>Pathe</a:t>
            </a:r>
            <a:r>
              <a:rPr lang="en-GB" sz="1100" dirty="0">
                <a:solidFill>
                  <a:schemeClr val="tx1"/>
                </a:solidFill>
                <a:latin typeface="Avenir Book" panose="02000503020000020003" pitchFamily="2" charset="0"/>
              </a:rPr>
              <a:t> footage of Windrush arrivals: </a:t>
            </a:r>
            <a:r>
              <a:rPr lang="en-GB" sz="1100" dirty="0">
                <a:solidFill>
                  <a:schemeClr val="tx1"/>
                </a:solidFill>
                <a:latin typeface="Avenir Book" panose="02000503020000020003" pitchFamily="2" charset="0"/>
                <a:hlinkClick r:id="rId10"/>
              </a:rPr>
              <a:t>https://www.youtube.com/watch?v=QDH4IBeZF-M&amp;t=63s</a:t>
            </a:r>
            <a:r>
              <a:rPr lang="en-GB" sz="1100" dirty="0">
                <a:solidFill>
                  <a:schemeClr val="tx1"/>
                </a:solidFill>
                <a:latin typeface="Avenir Book" panose="02000503020000020003" pitchFamily="2" charset="0"/>
              </a:rPr>
              <a:t>  Windrush background: </a:t>
            </a:r>
            <a:r>
              <a:rPr lang="en-GB" sz="1100" dirty="0">
                <a:solidFill>
                  <a:schemeClr val="tx1"/>
                </a:solidFill>
                <a:latin typeface="Avenir Book" panose="02000503020000020003" pitchFamily="2" charset="0"/>
                <a:hlinkClick r:id="rId11"/>
              </a:rPr>
              <a:t>https://www.rmg.co.uk/stories/windrush-histories/story-of-windrush-ship</a:t>
            </a:r>
            <a:r>
              <a:rPr lang="en-GB" sz="1100" dirty="0">
                <a:solidFill>
                  <a:schemeClr val="tx1"/>
                </a:solidFill>
                <a:latin typeface="Avenir Book" panose="02000503020000020003" pitchFamily="2" charset="0"/>
              </a:rPr>
              <a:t>. Historical context: </a:t>
            </a:r>
            <a:r>
              <a:rPr lang="en-GB" sz="1100" dirty="0">
                <a:solidFill>
                  <a:schemeClr val="tx1"/>
                </a:solidFill>
                <a:latin typeface="Avenir Book" panose="02000503020000020003" pitchFamily="2" charset="0"/>
                <a:hlinkClick r:id="rId12"/>
              </a:rPr>
              <a:t>https://www.youtube.com/watch?v=Si3IRAPJkkU</a:t>
            </a:r>
            <a:r>
              <a:rPr lang="en-GB" sz="1100" dirty="0">
                <a:solidFill>
                  <a:schemeClr val="tx1"/>
                </a:solidFill>
                <a:latin typeface="Avenir Book" panose="02000503020000020003" pitchFamily="2" charset="0"/>
              </a:rPr>
              <a:t> Personal stories: </a:t>
            </a:r>
            <a:r>
              <a:rPr lang="en-GB" sz="1100" dirty="0">
                <a:solidFill>
                  <a:schemeClr val="tx1"/>
                </a:solidFill>
                <a:latin typeface="Avenir Book" panose="02000503020000020003" pitchFamily="2" charset="0"/>
                <a:hlinkClick r:id="rId13"/>
              </a:rPr>
              <a:t>https://www.youtube.com/watch?v=GamxNrkwqMw</a:t>
            </a:r>
            <a:r>
              <a:rPr lang="en-GB" sz="1100" dirty="0">
                <a:solidFill>
                  <a:schemeClr val="tx1"/>
                </a:solidFill>
                <a:latin typeface="Avenir Book" panose="02000503020000020003" pitchFamily="2" charset="0"/>
              </a:rPr>
              <a:t> and </a:t>
            </a:r>
            <a:r>
              <a:rPr lang="en-GB" sz="1100" dirty="0">
                <a:solidFill>
                  <a:schemeClr val="tx1"/>
                </a:solidFill>
                <a:latin typeface="Avenir Book" panose="02000503020000020003" pitchFamily="2" charset="0"/>
                <a:hlinkClick r:id="rId14"/>
              </a:rPr>
              <a:t>https://www.youtube.com/watch?v=_UwLep9KEFk</a:t>
            </a:r>
            <a:r>
              <a:rPr lang="en-GB" sz="1100" dirty="0">
                <a:solidFill>
                  <a:schemeClr val="tx1"/>
                </a:solidFill>
                <a:latin typeface="Avenir Book" panose="02000503020000020003" pitchFamily="2" charset="0"/>
              </a:rPr>
              <a:t> </a:t>
            </a:r>
          </a:p>
          <a:p>
            <a:endParaRPr lang="en-GB" sz="500" dirty="0">
              <a:solidFill>
                <a:schemeClr val="tx1"/>
              </a:solidFill>
              <a:latin typeface="Avenir Book" panose="02000503020000020003" pitchFamily="2" charset="0"/>
            </a:endParaRPr>
          </a:p>
          <a:p>
            <a:r>
              <a:rPr lang="en-GB" sz="1100" dirty="0">
                <a:solidFill>
                  <a:srgbClr val="8CA593"/>
                </a:solidFill>
                <a:latin typeface="Avenir Book" panose="02000503020000020003" pitchFamily="2" charset="0"/>
              </a:rPr>
              <a:t>Additional learning opportunities for Year 5</a:t>
            </a:r>
            <a:r>
              <a:rPr lang="en-GB" sz="1100" dirty="0">
                <a:solidFill>
                  <a:schemeClr val="tx1"/>
                </a:solidFill>
                <a:latin typeface="Avenir Book" panose="02000503020000020003" pitchFamily="2" charset="0"/>
              </a:rPr>
              <a:t>: </a:t>
            </a:r>
          </a:p>
          <a:p>
            <a:pPr marL="171450" indent="-171450">
              <a:buFont typeface="Arial" panose="020B0604020202020204" pitchFamily="34" charset="0"/>
              <a:buChar char="•"/>
            </a:pPr>
            <a:r>
              <a:rPr lang="en-GB" sz="1100" dirty="0">
                <a:solidFill>
                  <a:schemeClr val="tx1"/>
                </a:solidFill>
                <a:latin typeface="Avenir Book" panose="02000503020000020003" pitchFamily="2" charset="0"/>
              </a:rPr>
              <a:t>Make tangible links to slavery – which is contained within the school’s History Pathway curriculum. (This is pre-teaching for the Summer)</a:t>
            </a:r>
          </a:p>
          <a:p>
            <a:pPr marL="171450" indent="-171450">
              <a:buFont typeface="Arial" panose="020B0604020202020204" pitchFamily="34" charset="0"/>
              <a:buChar char="•"/>
            </a:pPr>
            <a:r>
              <a:rPr lang="en-GB" sz="1100" dirty="0">
                <a:solidFill>
                  <a:schemeClr val="tx1"/>
                </a:solidFill>
                <a:latin typeface="Avenir Book" panose="02000503020000020003" pitchFamily="2" charset="0"/>
              </a:rPr>
              <a:t>Bring alive the issues of slavery – Sarah Forbes </a:t>
            </a:r>
            <a:r>
              <a:rPr lang="en-GB" sz="1100" dirty="0" err="1">
                <a:solidFill>
                  <a:schemeClr val="tx1"/>
                </a:solidFill>
                <a:latin typeface="Avenir Book" panose="02000503020000020003" pitchFamily="2" charset="0"/>
              </a:rPr>
              <a:t>Bonetta</a:t>
            </a:r>
            <a:r>
              <a:rPr lang="en-GB" sz="1100" dirty="0">
                <a:solidFill>
                  <a:schemeClr val="tx1"/>
                </a:solidFill>
                <a:latin typeface="Avenir Book" panose="02000503020000020003" pitchFamily="2" charset="0"/>
              </a:rPr>
              <a:t> – a girl captured during a slave hunt at 8 years and given to Queen Victoria as a present. Contextualise this.</a:t>
            </a:r>
          </a:p>
          <a:p>
            <a:endParaRPr lang="en-GB" sz="900" dirty="0">
              <a:solidFill>
                <a:schemeClr val="tx1"/>
              </a:solidFill>
              <a:latin typeface="Avenir Book" panose="02000503020000020003" pitchFamily="2" charset="0"/>
            </a:endParaRPr>
          </a:p>
          <a:p>
            <a:r>
              <a:rPr lang="en-GB" sz="1100" b="1" dirty="0">
                <a:solidFill>
                  <a:srgbClr val="C2282C"/>
                </a:solidFill>
                <a:latin typeface="Avenir Book" panose="02000503020000020003" pitchFamily="2" charset="0"/>
              </a:rPr>
              <a:t>Expected outcome: </a:t>
            </a:r>
          </a:p>
          <a:p>
            <a:r>
              <a:rPr lang="en-GB" sz="1100" b="1" dirty="0">
                <a:solidFill>
                  <a:schemeClr val="tx1"/>
                </a:solidFill>
                <a:latin typeface="Avenir Book" panose="02000503020000020003" pitchFamily="2" charset="0"/>
              </a:rPr>
              <a:t>Children to research and present narratives of those who came to England seeking a new life. Using archive footage and video – pupils are to write a ‘coming to England’ story from the perspective of a Windrush migrant.</a:t>
            </a:r>
          </a:p>
          <a:p>
            <a:pPr marL="171450" indent="-171450">
              <a:buFont typeface="Arial" panose="020B0604020202020204" pitchFamily="34" charset="0"/>
              <a:buChar char="•"/>
            </a:pPr>
            <a:r>
              <a:rPr lang="en-GB" sz="1100" dirty="0">
                <a:solidFill>
                  <a:schemeClr val="tx1"/>
                </a:solidFill>
                <a:latin typeface="Avenir Book" panose="02000503020000020003" pitchFamily="2" charset="0"/>
              </a:rPr>
              <a:t>Narratives should be presented authentically – incorporating the hopes and dreams of those leaving their ‘home land’ to set up a new life in Britain.</a:t>
            </a:r>
          </a:p>
          <a:p>
            <a:pPr marL="171450" indent="-171450">
              <a:buFont typeface="Arial" panose="020B0604020202020204" pitchFamily="34" charset="0"/>
              <a:buChar char="•"/>
            </a:pPr>
            <a:r>
              <a:rPr lang="en-GB" sz="1100" dirty="0">
                <a:solidFill>
                  <a:schemeClr val="tx1"/>
                </a:solidFill>
                <a:latin typeface="Avenir Book" panose="02000503020000020003" pitchFamily="2" charset="0"/>
              </a:rPr>
              <a:t>Narratives must chart the journey and their initial feeling upon landing in Britain. </a:t>
            </a:r>
          </a:p>
        </p:txBody>
      </p:sp>
      <p:cxnSp>
        <p:nvCxnSpPr>
          <p:cNvPr id="13" name="Straight Connector 12">
            <a:extLst>
              <a:ext uri="{FF2B5EF4-FFF2-40B4-BE49-F238E27FC236}">
                <a16:creationId xmlns:a16="http://schemas.microsoft.com/office/drawing/2014/main" id="{E40C79CC-A831-8E7F-C9E9-010107E02DD5}"/>
              </a:ext>
            </a:extLst>
          </p:cNvPr>
          <p:cNvCxnSpPr>
            <a:cxnSpLocks/>
          </p:cNvCxnSpPr>
          <p:nvPr/>
        </p:nvCxnSpPr>
        <p:spPr>
          <a:xfrm>
            <a:off x="389786" y="5611773"/>
            <a:ext cx="276568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5122" name="Picture 2" descr="Blackout Poetry - Mystic Museum of Art">
            <a:extLst>
              <a:ext uri="{FF2B5EF4-FFF2-40B4-BE49-F238E27FC236}">
                <a16:creationId xmlns:a16="http://schemas.microsoft.com/office/drawing/2014/main" id="{22D2812D-35DD-2C7B-E80D-3CEE95CF2EF0}"/>
              </a:ext>
            </a:extLst>
          </p:cNvPr>
          <p:cNvPicPr>
            <a:picLocks noChangeAspect="1" noChangeArrowheads="1"/>
          </p:cNvPicPr>
          <p:nvPr/>
        </p:nvPicPr>
        <p:blipFill rotWithShape="1">
          <a:blip r:embed="rId15">
            <a:extLst>
              <a:ext uri="{28A0092B-C50C-407E-A947-70E740481C1C}">
                <a14:useLocalDpi xmlns:a14="http://schemas.microsoft.com/office/drawing/2010/main" val="0"/>
              </a:ext>
            </a:extLst>
          </a:blip>
          <a:srcRect b="9327"/>
          <a:stretch/>
        </p:blipFill>
        <p:spPr bwMode="auto">
          <a:xfrm rot="726164">
            <a:off x="5058722" y="830287"/>
            <a:ext cx="697303" cy="970916"/>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These 11 Black Poets Wrote The Decade's Best Poetry Collections | by  BLACKSTEW | Medium">
            <a:extLst>
              <a:ext uri="{FF2B5EF4-FFF2-40B4-BE49-F238E27FC236}">
                <a16:creationId xmlns:a16="http://schemas.microsoft.com/office/drawing/2014/main" id="{29747D3C-5A83-B458-7A80-8BEA2D54A586}"/>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5638607" y="743436"/>
            <a:ext cx="1220025" cy="1144621"/>
          </a:xfrm>
          <a:prstGeom prst="ellipse">
            <a:avLst/>
          </a:prstGeom>
          <a:ln w="3175" cap="rnd">
            <a:solidFill>
              <a:srgbClr val="333333"/>
            </a:solidFill>
          </a:ln>
          <a:effectLst/>
          <a:extLst>
            <a:ext uri="{909E8E84-426E-40DD-AFC4-6F175D3DCCD1}">
              <a14:hiddenFill xmlns:a14="http://schemas.microsoft.com/office/drawing/2010/main">
                <a:solidFill>
                  <a:srgbClr val="FFFFFF"/>
                </a:solidFill>
              </a14:hiddenFill>
            </a:ext>
          </a:extLst>
        </p:spPr>
      </p:pic>
      <p:pic>
        <p:nvPicPr>
          <p:cNvPr id="5126" name="Picture 6" descr="Blackout Poetry | Blackout poetry art, Blackout poetry, Poetry art">
            <a:extLst>
              <a:ext uri="{FF2B5EF4-FFF2-40B4-BE49-F238E27FC236}">
                <a16:creationId xmlns:a16="http://schemas.microsoft.com/office/drawing/2014/main" id="{C8B8848A-DA3C-03CE-1018-2F7217B47D45}"/>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70215" y="4004770"/>
            <a:ext cx="760576" cy="93135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A large ship in the water&#10;&#10;Description automatically generated with medium confidence">
            <a:extLst>
              <a:ext uri="{FF2B5EF4-FFF2-40B4-BE49-F238E27FC236}">
                <a16:creationId xmlns:a16="http://schemas.microsoft.com/office/drawing/2014/main" id="{0299713E-14C6-8EB6-5B46-CA06E0AE3543}"/>
              </a:ext>
            </a:extLst>
          </p:cNvPr>
          <p:cNvPicPr>
            <a:picLocks noChangeAspect="1"/>
          </p:cNvPicPr>
          <p:nvPr/>
        </p:nvPicPr>
        <p:blipFill>
          <a:blip r:embed="rId18"/>
          <a:stretch>
            <a:fillRect/>
          </a:stretch>
        </p:blipFill>
        <p:spPr>
          <a:xfrm>
            <a:off x="4745156" y="5050882"/>
            <a:ext cx="1786469" cy="105012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5128" name="Picture 8" descr="7 Uniquely Fun Storytelling Activities to Do With Kids - Children's  Literacy Foundation">
            <a:extLst>
              <a:ext uri="{FF2B5EF4-FFF2-40B4-BE49-F238E27FC236}">
                <a16:creationId xmlns:a16="http://schemas.microsoft.com/office/drawing/2014/main" id="{FD13CA0B-C631-AB1C-D901-E8B0B0B23F1F}"/>
              </a:ext>
            </a:extLst>
          </p:cNvPr>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5595315" y="6550170"/>
            <a:ext cx="1163564" cy="823113"/>
          </a:xfrm>
          <a:prstGeom prst="ellipse">
            <a:avLst/>
          </a:prstGeom>
          <a:ln w="3175" cap="rnd">
            <a:solidFill>
              <a:srgbClr val="333333"/>
            </a:solidFill>
          </a:ln>
          <a:effectLst/>
          <a:extLst>
            <a:ext uri="{909E8E84-426E-40DD-AFC4-6F175D3DCCD1}">
              <a14:hiddenFill xmlns:a14="http://schemas.microsoft.com/office/drawing/2010/main">
                <a:solidFill>
                  <a:srgbClr val="FFFFFF"/>
                </a:solidFill>
              </a14:hiddenFill>
            </a:ext>
          </a:extLst>
        </p:spPr>
      </p:pic>
      <p:pic>
        <p:nvPicPr>
          <p:cNvPr id="8" name="Picture 22" descr="COCOGOOSE LETTERPRESS Regular">
            <a:extLst>
              <a:ext uri="{FF2B5EF4-FFF2-40B4-BE49-F238E27FC236}">
                <a16:creationId xmlns:a16="http://schemas.microsoft.com/office/drawing/2014/main" id="{7308A055-2D10-C055-3E3B-7D6A9D7895D0}"/>
              </a:ext>
            </a:extLst>
          </p:cNvPr>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135467" y="9526402"/>
            <a:ext cx="2913491" cy="261674"/>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descr="Logo, company name&#10;&#10;Description automatically generated">
            <a:extLst>
              <a:ext uri="{FF2B5EF4-FFF2-40B4-BE49-F238E27FC236}">
                <a16:creationId xmlns:a16="http://schemas.microsoft.com/office/drawing/2014/main" id="{117063A7-15FB-D3D4-967A-F06537EE844D}"/>
              </a:ext>
            </a:extLst>
          </p:cNvPr>
          <p:cNvPicPr>
            <a:picLocks noChangeAspect="1"/>
          </p:cNvPicPr>
          <p:nvPr/>
        </p:nvPicPr>
        <p:blipFill rotWithShape="1">
          <a:blip r:embed="rId21"/>
          <a:srcRect r="7055" b="31729"/>
          <a:stretch/>
        </p:blipFill>
        <p:spPr>
          <a:xfrm>
            <a:off x="5975982" y="52333"/>
            <a:ext cx="831219" cy="477079"/>
          </a:xfrm>
          <a:prstGeom prst="rect">
            <a:avLst/>
          </a:prstGeom>
        </p:spPr>
      </p:pic>
    </p:spTree>
    <p:extLst>
      <p:ext uri="{BB962C8B-B14F-4D97-AF65-F5344CB8AC3E}">
        <p14:creationId xmlns:p14="http://schemas.microsoft.com/office/powerpoint/2010/main" val="16637323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52" name="Picture 8" descr="A Guide to Black History Month | Inclusive Employers">
            <a:extLst>
              <a:ext uri="{FF2B5EF4-FFF2-40B4-BE49-F238E27FC236}">
                <a16:creationId xmlns:a16="http://schemas.microsoft.com/office/drawing/2014/main" id="{F588F556-094A-DF32-BA81-6C414BC7CD00}"/>
              </a:ext>
            </a:extLst>
          </p:cNvPr>
          <p:cNvPicPr>
            <a:picLocks noChangeAspect="1" noChangeArrowheads="1"/>
          </p:cNvPicPr>
          <p:nvPr/>
        </p:nvPicPr>
        <p:blipFill rotWithShape="1">
          <a:blip r:embed="rId2">
            <a:duotone>
              <a:schemeClr val="bg2">
                <a:shade val="45000"/>
                <a:satMod val="135000"/>
              </a:schemeClr>
              <a:prstClr val="white"/>
            </a:duotone>
            <a:extLst>
              <a:ext uri="{28A0092B-C50C-407E-A947-70E740481C1C}">
                <a14:useLocalDpi xmlns:a14="http://schemas.microsoft.com/office/drawing/2010/main" val="0"/>
              </a:ext>
            </a:extLst>
          </a:blip>
          <a:srcRect b="21849"/>
          <a:stretch/>
        </p:blipFill>
        <p:spPr bwMode="auto">
          <a:xfrm>
            <a:off x="0" y="7429667"/>
            <a:ext cx="6858000" cy="2476333"/>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COCOGOOSE LETTERPRESS Regular">
            <a:extLst>
              <a:ext uri="{FF2B5EF4-FFF2-40B4-BE49-F238E27FC236}">
                <a16:creationId xmlns:a16="http://schemas.microsoft.com/office/drawing/2014/main" id="{9EACC900-EDFA-2B0C-FFC1-A811C8D4C39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5467" y="163729"/>
            <a:ext cx="4741333" cy="384136"/>
          </a:xfrm>
          <a:prstGeom prst="rect">
            <a:avLst/>
          </a:prstGeom>
          <a:noFill/>
          <a:extLst>
            <a:ext uri="{909E8E84-426E-40DD-AFC4-6F175D3DCCD1}">
              <a14:hiddenFill xmlns:a14="http://schemas.microsoft.com/office/drawing/2010/main">
                <a:solidFill>
                  <a:srgbClr val="FFFFFF"/>
                </a:solidFill>
              </a14:hiddenFill>
            </a:ext>
          </a:extLst>
        </p:spPr>
      </p:pic>
      <p:cxnSp>
        <p:nvCxnSpPr>
          <p:cNvPr id="5" name="Straight Connector 4">
            <a:extLst>
              <a:ext uri="{FF2B5EF4-FFF2-40B4-BE49-F238E27FC236}">
                <a16:creationId xmlns:a16="http://schemas.microsoft.com/office/drawing/2014/main" id="{EDE5D277-890E-ED86-D8DB-D7466EB33C0F}"/>
              </a:ext>
            </a:extLst>
          </p:cNvPr>
          <p:cNvCxnSpPr/>
          <p:nvPr/>
        </p:nvCxnSpPr>
        <p:spPr>
          <a:xfrm>
            <a:off x="84668" y="547865"/>
            <a:ext cx="6722533"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3076" name="Picture 4" descr="COCOGOOSE LETTERPRESS Regular">
            <a:extLst>
              <a:ext uri="{FF2B5EF4-FFF2-40B4-BE49-F238E27FC236}">
                <a16:creationId xmlns:a16="http://schemas.microsoft.com/office/drawing/2014/main" id="{4616567D-9AF6-5BF7-30EB-59A042B39F5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5467" y="612824"/>
            <a:ext cx="2458365" cy="293638"/>
          </a:xfrm>
          <a:prstGeom prst="rect">
            <a:avLst/>
          </a:prstGeom>
          <a:noFill/>
          <a:extLst>
            <a:ext uri="{909E8E84-426E-40DD-AFC4-6F175D3DCCD1}">
              <a14:hiddenFill xmlns:a14="http://schemas.microsoft.com/office/drawing/2010/main">
                <a:solidFill>
                  <a:srgbClr val="FFFFFF"/>
                </a:solidFill>
              </a14:hiddenFill>
            </a:ext>
          </a:extLst>
        </p:spPr>
      </p:pic>
      <p:sp>
        <p:nvSpPr>
          <p:cNvPr id="6" name="Rounded Rectangle 5">
            <a:extLst>
              <a:ext uri="{FF2B5EF4-FFF2-40B4-BE49-F238E27FC236}">
                <a16:creationId xmlns:a16="http://schemas.microsoft.com/office/drawing/2014/main" id="{F0074658-56EE-F8C2-0BB4-7E5B224E4005}"/>
              </a:ext>
            </a:extLst>
          </p:cNvPr>
          <p:cNvSpPr/>
          <p:nvPr/>
        </p:nvSpPr>
        <p:spPr>
          <a:xfrm>
            <a:off x="135467" y="1079291"/>
            <a:ext cx="6550146" cy="578298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600" b="1" dirty="0">
                <a:solidFill>
                  <a:srgbClr val="FA7D18"/>
                </a:solidFill>
                <a:latin typeface="Avenir Book" panose="02000503020000020003" pitchFamily="2" charset="0"/>
              </a:rPr>
              <a:t>Year 6</a:t>
            </a:r>
          </a:p>
          <a:p>
            <a:endParaRPr lang="en-GB" sz="300" dirty="0">
              <a:solidFill>
                <a:schemeClr val="tx1"/>
              </a:solidFill>
              <a:latin typeface="Avenir Book" panose="02000503020000020003" pitchFamily="2" charset="0"/>
            </a:endParaRPr>
          </a:p>
          <a:p>
            <a:r>
              <a:rPr lang="en-GB" sz="1100" b="1" dirty="0">
                <a:solidFill>
                  <a:srgbClr val="8CA593"/>
                </a:solidFill>
                <a:latin typeface="Avenir Book" panose="02000503020000020003" pitchFamily="2" charset="0"/>
              </a:rPr>
              <a:t>Focus: </a:t>
            </a:r>
            <a:r>
              <a:rPr lang="en-GB" sz="1100" dirty="0">
                <a:solidFill>
                  <a:schemeClr val="tx1"/>
                </a:solidFill>
                <a:latin typeface="Avenir Book" panose="02000503020000020003" pitchFamily="2" charset="0"/>
              </a:rPr>
              <a:t>Does Black British history feature well enough in schools’ curriculum?</a:t>
            </a:r>
          </a:p>
          <a:p>
            <a:r>
              <a:rPr lang="en-GB" sz="1100" b="1" dirty="0">
                <a:solidFill>
                  <a:srgbClr val="8CA593"/>
                </a:solidFill>
                <a:latin typeface="Avenir Book" panose="02000503020000020003" pitchFamily="2" charset="0"/>
              </a:rPr>
              <a:t>Curricula links: </a:t>
            </a:r>
            <a:r>
              <a:rPr lang="en-GB" sz="1100" dirty="0">
                <a:solidFill>
                  <a:schemeClr val="tx1"/>
                </a:solidFill>
                <a:latin typeface="Avenir Book" panose="02000503020000020003" pitchFamily="2" charset="0"/>
              </a:rPr>
              <a:t>Computing, English – Writing &amp; Reading, History, PSHE, British Values</a:t>
            </a:r>
          </a:p>
          <a:p>
            <a:endParaRPr lang="en-GB" sz="500" dirty="0">
              <a:solidFill>
                <a:schemeClr val="tx1"/>
              </a:solidFill>
              <a:latin typeface="Avenir Book" panose="02000503020000020003" pitchFamily="2" charset="0"/>
            </a:endParaRPr>
          </a:p>
          <a:p>
            <a:r>
              <a:rPr lang="en-GB" sz="1100" b="1" dirty="0">
                <a:solidFill>
                  <a:srgbClr val="8CA593"/>
                </a:solidFill>
                <a:latin typeface="Avenir Book" panose="02000503020000020003" pitchFamily="2" charset="0"/>
              </a:rPr>
              <a:t>Hook: </a:t>
            </a:r>
            <a:r>
              <a:rPr lang="en-GB" sz="1100" dirty="0">
                <a:solidFill>
                  <a:schemeClr val="tx1"/>
                </a:solidFill>
                <a:latin typeface="Avenir Book" panose="02000503020000020003" pitchFamily="2" charset="0"/>
              </a:rPr>
              <a:t>BBC </a:t>
            </a:r>
            <a:r>
              <a:rPr lang="en-GB" sz="1100" dirty="0" err="1">
                <a:solidFill>
                  <a:schemeClr val="tx1"/>
                </a:solidFill>
                <a:latin typeface="Avenir Book" panose="02000503020000020003" pitchFamily="2" charset="0"/>
              </a:rPr>
              <a:t>Docu</a:t>
            </a:r>
            <a:r>
              <a:rPr lang="en-GB" sz="1100" dirty="0">
                <a:solidFill>
                  <a:schemeClr val="tx1"/>
                </a:solidFill>
                <a:latin typeface="Avenir Book" panose="02000503020000020003" pitchFamily="2" charset="0"/>
              </a:rPr>
              <a:t> Clip ‘The 1919 race riots’ </a:t>
            </a:r>
            <a:r>
              <a:rPr lang="en-GB" sz="1100" dirty="0">
                <a:solidFill>
                  <a:schemeClr val="tx1"/>
                </a:solidFill>
                <a:latin typeface="Avenir Book" panose="02000503020000020003" pitchFamily="2" charset="0"/>
                <a:hlinkClick r:id="rId5"/>
              </a:rPr>
              <a:t>https://www.youtube.com/watch?v=s6QouexT0WI</a:t>
            </a:r>
            <a:r>
              <a:rPr lang="en-GB" sz="1100" dirty="0">
                <a:solidFill>
                  <a:schemeClr val="tx1"/>
                </a:solidFill>
                <a:latin typeface="Avenir Book" panose="02000503020000020003" pitchFamily="2" charset="0"/>
              </a:rPr>
              <a:t> will contextualise the time. Pupils are to explore the opening statement – </a:t>
            </a:r>
            <a:r>
              <a:rPr lang="en-GB" sz="1100" b="1" dirty="0">
                <a:solidFill>
                  <a:schemeClr val="tx1"/>
                </a:solidFill>
                <a:latin typeface="Avenir Book" panose="02000503020000020003" pitchFamily="2" charset="0"/>
              </a:rPr>
              <a:t>‘I got taught the names of Kings and Queens – but nothing about anybody who looked like me’. </a:t>
            </a:r>
            <a:r>
              <a:rPr lang="en-GB" sz="1100" dirty="0">
                <a:solidFill>
                  <a:schemeClr val="tx1"/>
                </a:solidFill>
                <a:latin typeface="Avenir Book" panose="02000503020000020003" pitchFamily="2" charset="0"/>
              </a:rPr>
              <a:t>This quotation will become the basis of the podcast pupils will make in groups.</a:t>
            </a:r>
            <a:endParaRPr lang="en-GB" sz="1100" b="1" dirty="0">
              <a:solidFill>
                <a:schemeClr val="tx1"/>
              </a:solidFill>
              <a:latin typeface="Avenir Book" panose="02000503020000020003" pitchFamily="2" charset="0"/>
            </a:endParaRPr>
          </a:p>
          <a:p>
            <a:endParaRPr lang="en-GB" sz="500" dirty="0">
              <a:solidFill>
                <a:schemeClr val="tx1"/>
              </a:solidFill>
              <a:latin typeface="Avenir Book" panose="02000503020000020003" pitchFamily="2" charset="0"/>
            </a:endParaRPr>
          </a:p>
          <a:p>
            <a:r>
              <a:rPr lang="en-GB" sz="1100" dirty="0">
                <a:solidFill>
                  <a:srgbClr val="8CA593"/>
                </a:solidFill>
                <a:latin typeface="Avenir Book" panose="02000503020000020003" pitchFamily="2" charset="0"/>
              </a:rPr>
              <a:t>Additional learning opportunities for Year 6</a:t>
            </a:r>
            <a:r>
              <a:rPr lang="en-GB" sz="1100" dirty="0">
                <a:solidFill>
                  <a:schemeClr val="tx1"/>
                </a:solidFill>
                <a:latin typeface="Avenir Book" panose="02000503020000020003" pitchFamily="2" charset="0"/>
              </a:rPr>
              <a:t>: </a:t>
            </a:r>
          </a:p>
          <a:p>
            <a:pPr marL="171450" indent="-171450">
              <a:buFont typeface="Arial" panose="020B0604020202020204" pitchFamily="34" charset="0"/>
              <a:buChar char="•"/>
            </a:pPr>
            <a:r>
              <a:rPr lang="en-GB" sz="1100" dirty="0">
                <a:solidFill>
                  <a:schemeClr val="tx1"/>
                </a:solidFill>
                <a:latin typeface="Avenir Book" panose="02000503020000020003" pitchFamily="2" charset="0"/>
              </a:rPr>
              <a:t>Marcus Rashford and the racists 2021 chanting at the World Cup: </a:t>
            </a:r>
            <a:r>
              <a:rPr lang="en-GB" sz="1100" dirty="0">
                <a:solidFill>
                  <a:schemeClr val="tx1"/>
                </a:solidFill>
                <a:latin typeface="Avenir Book" panose="02000503020000020003" pitchFamily="2" charset="0"/>
                <a:hlinkClick r:id="rId6"/>
              </a:rPr>
              <a:t>https://www.youtube.com/watch?v=P7LRDBeHfes</a:t>
            </a:r>
            <a:r>
              <a:rPr lang="en-GB" sz="1100" dirty="0">
                <a:solidFill>
                  <a:schemeClr val="tx1"/>
                </a:solidFill>
                <a:latin typeface="Avenir Book" panose="02000503020000020003" pitchFamily="2" charset="0"/>
              </a:rPr>
              <a:t> </a:t>
            </a:r>
          </a:p>
          <a:p>
            <a:pPr marL="171450" indent="-171450">
              <a:buFont typeface="Arial" panose="020B0604020202020204" pitchFamily="34" charset="0"/>
              <a:buChar char="•"/>
            </a:pPr>
            <a:r>
              <a:rPr lang="en-GB" sz="1100" dirty="0">
                <a:solidFill>
                  <a:schemeClr val="tx1"/>
                </a:solidFill>
                <a:latin typeface="Avenir Book" panose="02000503020000020003" pitchFamily="2" charset="0"/>
              </a:rPr>
              <a:t>Encountering racism in the UK: </a:t>
            </a:r>
            <a:r>
              <a:rPr lang="en-GB" sz="1100" dirty="0">
                <a:solidFill>
                  <a:schemeClr val="tx1"/>
                </a:solidFill>
                <a:latin typeface="Avenir Book" panose="02000503020000020003" pitchFamily="2" charset="0"/>
                <a:hlinkClick r:id="rId7"/>
              </a:rPr>
              <a:t>https://www.bbc.co.uk/teach/class-clips-video/pshe-ks2-bullying-and-racism/z7tv8xs</a:t>
            </a:r>
            <a:r>
              <a:rPr lang="en-GB" sz="1100" dirty="0">
                <a:solidFill>
                  <a:schemeClr val="tx1"/>
                </a:solidFill>
                <a:latin typeface="Avenir Book" panose="02000503020000020003" pitchFamily="2" charset="0"/>
              </a:rPr>
              <a:t> Can pupils see and recognise the bullying behaviour?</a:t>
            </a:r>
          </a:p>
          <a:p>
            <a:pPr marL="171450" indent="-171450">
              <a:buFont typeface="Arial" panose="020B0604020202020204" pitchFamily="34" charset="0"/>
              <a:buChar char="•"/>
            </a:pPr>
            <a:r>
              <a:rPr lang="en-GB" sz="1100" dirty="0">
                <a:solidFill>
                  <a:schemeClr val="tx1"/>
                </a:solidFill>
                <a:latin typeface="Avenir Book" panose="02000503020000020003" pitchFamily="2" charset="0"/>
              </a:rPr>
              <a:t>Why are museums in the UK returning stolen artefacts back to their original countries? Debate - </a:t>
            </a:r>
            <a:r>
              <a:rPr lang="en-GB" sz="1100" dirty="0">
                <a:solidFill>
                  <a:schemeClr val="tx1"/>
                </a:solidFill>
                <a:latin typeface="Avenir Book" panose="02000503020000020003" pitchFamily="2" charset="0"/>
                <a:hlinkClick r:id="rId8"/>
              </a:rPr>
              <a:t>https://www.bbc.co.uk/news/uk-england-london-62456366</a:t>
            </a:r>
            <a:r>
              <a:rPr lang="en-GB" sz="1100" dirty="0">
                <a:solidFill>
                  <a:schemeClr val="tx1"/>
                </a:solidFill>
                <a:latin typeface="Avenir Book" panose="02000503020000020003" pitchFamily="2" charset="0"/>
              </a:rPr>
              <a:t> </a:t>
            </a:r>
          </a:p>
          <a:p>
            <a:pPr marL="171450" indent="-171450">
              <a:buFont typeface="Arial" panose="020B0604020202020204" pitchFamily="34" charset="0"/>
              <a:buChar char="•"/>
            </a:pPr>
            <a:r>
              <a:rPr lang="en-GB" sz="1100" dirty="0">
                <a:solidFill>
                  <a:schemeClr val="tx1"/>
                </a:solidFill>
                <a:latin typeface="Avenir Book" panose="02000503020000020003" pitchFamily="2" charset="0"/>
              </a:rPr>
              <a:t>Multicultural Britain today </a:t>
            </a:r>
            <a:r>
              <a:rPr lang="en-GB" sz="1100" dirty="0">
                <a:solidFill>
                  <a:schemeClr val="tx1"/>
                </a:solidFill>
                <a:latin typeface="Avenir Book" panose="02000503020000020003" pitchFamily="2" charset="0"/>
                <a:hlinkClick r:id="rId9"/>
              </a:rPr>
              <a:t>https://learnenglish.britishcouncil.org/general-english/video-series/word-on-the-street/notting-hill/multicultural-britain#:~:text=The%20United%20Kingdom%20is%20an,have%20come%20to%20live%20here</a:t>
            </a:r>
            <a:r>
              <a:rPr lang="en-GB" sz="1100" dirty="0">
                <a:solidFill>
                  <a:schemeClr val="tx1"/>
                </a:solidFill>
                <a:latin typeface="Avenir Book" panose="02000503020000020003" pitchFamily="2" charset="0"/>
              </a:rPr>
              <a:t>. – a focus on the positives of a country which is one of the most diverse in the World. Consider: 2022 – Black cabinet ministers in high office of UK government; more local government councillors representative of their communities – London specifically. </a:t>
            </a:r>
          </a:p>
          <a:p>
            <a:pPr marL="171450" indent="-171450">
              <a:buFont typeface="Arial" panose="020B0604020202020204" pitchFamily="34" charset="0"/>
              <a:buChar char="•"/>
            </a:pPr>
            <a:endParaRPr lang="en-GB" sz="1100" dirty="0">
              <a:solidFill>
                <a:schemeClr val="tx1"/>
              </a:solidFill>
              <a:latin typeface="Avenir Book" panose="02000503020000020003" pitchFamily="2" charset="0"/>
            </a:endParaRPr>
          </a:p>
          <a:p>
            <a:endParaRPr lang="en-GB" sz="900" dirty="0">
              <a:solidFill>
                <a:schemeClr val="tx1"/>
              </a:solidFill>
              <a:latin typeface="Avenir Book" panose="02000503020000020003" pitchFamily="2" charset="0"/>
            </a:endParaRPr>
          </a:p>
          <a:p>
            <a:pPr algn="r"/>
            <a:r>
              <a:rPr lang="en-GB" sz="1100" b="1" dirty="0">
                <a:solidFill>
                  <a:srgbClr val="C2282C"/>
                </a:solidFill>
                <a:latin typeface="Avenir Book" panose="02000503020000020003" pitchFamily="2" charset="0"/>
              </a:rPr>
              <a:t>Expected outcome: </a:t>
            </a:r>
          </a:p>
          <a:p>
            <a:pPr marL="171450" indent="-171450" algn="r">
              <a:buFont typeface="Arial" panose="020B0604020202020204" pitchFamily="34" charset="0"/>
              <a:buChar char="•"/>
            </a:pPr>
            <a:r>
              <a:rPr lang="en-GB" sz="1100" b="1" dirty="0">
                <a:solidFill>
                  <a:schemeClr val="tx1"/>
                </a:solidFill>
                <a:latin typeface="Avenir Book" panose="02000503020000020003" pitchFamily="2" charset="0"/>
              </a:rPr>
              <a:t>Pupils will create a Podcast – a 10 minute max discussion – on the theme of Black History and whether or not if features prominently enough in St. Mary’s Curriculum.</a:t>
            </a:r>
          </a:p>
          <a:p>
            <a:pPr marL="171450" indent="-171450" algn="r">
              <a:buFont typeface="Arial" panose="020B0604020202020204" pitchFamily="34" charset="0"/>
              <a:buChar char="•"/>
            </a:pPr>
            <a:r>
              <a:rPr lang="en-GB" sz="1100" dirty="0">
                <a:solidFill>
                  <a:schemeClr val="tx1"/>
                </a:solidFill>
                <a:latin typeface="Avenir Book" panose="02000503020000020003" pitchFamily="2" charset="0"/>
              </a:rPr>
              <a:t>To support this – pupils should be taught to build a balanced argument throughout the week with time to practise talking through the content. Lots of opportunity for agree/build on/challenge – as this will be needed in the discussion.</a:t>
            </a:r>
          </a:p>
        </p:txBody>
      </p:sp>
      <p:cxnSp>
        <p:nvCxnSpPr>
          <p:cNvPr id="7" name="Straight Connector 6">
            <a:extLst>
              <a:ext uri="{FF2B5EF4-FFF2-40B4-BE49-F238E27FC236}">
                <a16:creationId xmlns:a16="http://schemas.microsoft.com/office/drawing/2014/main" id="{2FFA3699-D97A-66A5-28BB-DBDA6E75815B}"/>
              </a:ext>
            </a:extLst>
          </p:cNvPr>
          <p:cNvCxnSpPr>
            <a:cxnSpLocks/>
          </p:cNvCxnSpPr>
          <p:nvPr/>
        </p:nvCxnSpPr>
        <p:spPr>
          <a:xfrm>
            <a:off x="515335" y="1659090"/>
            <a:ext cx="276568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6146" name="Picture 2" descr="How to Start a Podcast STEP-BY-STEP | 2022 Complete Tutorial">
            <a:extLst>
              <a:ext uri="{FF2B5EF4-FFF2-40B4-BE49-F238E27FC236}">
                <a16:creationId xmlns:a16="http://schemas.microsoft.com/office/drawing/2014/main" id="{3E63456B-00A6-2DAE-64F1-9F4BB7EF5B56}"/>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786968" y="612824"/>
            <a:ext cx="1898645" cy="1142918"/>
          </a:xfrm>
          <a:prstGeom prst="ellipse">
            <a:avLst/>
          </a:prstGeom>
          <a:ln w="3175" cap="rnd">
            <a:solidFill>
              <a:srgbClr val="333333"/>
            </a:solidFill>
          </a:ln>
          <a:effectLst/>
          <a:extLst>
            <a:ext uri="{909E8E84-426E-40DD-AFC4-6F175D3DCCD1}">
              <a14:hiddenFill xmlns:a14="http://schemas.microsoft.com/office/drawing/2010/main">
                <a:solidFill>
                  <a:srgbClr val="FFFFFF"/>
                </a:solidFill>
              </a14:hiddenFill>
            </a:ext>
          </a:extLst>
        </p:spPr>
      </p:pic>
      <p:pic>
        <p:nvPicPr>
          <p:cNvPr id="6148" name="Picture 4" descr="MASSOLIT - The Sociology of Multiculturalism: Multicultural British  Identity and Integration | Video lecture by Prof. Tariq Modood, Bristol  University">
            <a:extLst>
              <a:ext uri="{FF2B5EF4-FFF2-40B4-BE49-F238E27FC236}">
                <a16:creationId xmlns:a16="http://schemas.microsoft.com/office/drawing/2014/main" id="{7EE441E4-C49E-FCE7-4A5E-A14E0B74EF7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483526" y="2747987"/>
            <a:ext cx="1258210" cy="706287"/>
          </a:xfrm>
          <a:prstGeom prst="ellipse">
            <a:avLst/>
          </a:prstGeom>
          <a:ln w="3175" cap="rnd">
            <a:solidFill>
              <a:srgbClr val="333333"/>
            </a:solidFill>
          </a:ln>
          <a:effectLst/>
          <a:extLst>
            <a:ext uri="{909E8E84-426E-40DD-AFC4-6F175D3DCCD1}">
              <a14:hiddenFill xmlns:a14="http://schemas.microsoft.com/office/drawing/2010/main">
                <a:solidFill>
                  <a:srgbClr val="FFFFFF"/>
                </a:solidFill>
              </a14:hiddenFill>
            </a:ext>
          </a:extLst>
        </p:spPr>
      </p:pic>
      <p:pic>
        <p:nvPicPr>
          <p:cNvPr id="6150" name="Picture 6" descr="7 Actions to Change the History Curriculum - Black History Month 2022">
            <a:extLst>
              <a:ext uri="{FF2B5EF4-FFF2-40B4-BE49-F238E27FC236}">
                <a16:creationId xmlns:a16="http://schemas.microsoft.com/office/drawing/2014/main" id="{1E0F6237-AF09-15B0-655C-08D1114685BF}"/>
              </a:ext>
            </a:extLst>
          </p:cNvPr>
          <p:cNvPicPr>
            <a:picLocks noChangeAspect="1" noChangeArrowheads="1"/>
          </p:cNvPicPr>
          <p:nvPr/>
        </p:nvPicPr>
        <p:blipFill rotWithShape="1">
          <a:blip r:embed="rId12">
            <a:extLst>
              <a:ext uri="{28A0092B-C50C-407E-A947-70E740481C1C}">
                <a14:useLocalDpi xmlns:a14="http://schemas.microsoft.com/office/drawing/2010/main" val="0"/>
              </a:ext>
            </a:extLst>
          </a:blip>
          <a:srcRect t="12737" b="12724"/>
          <a:stretch/>
        </p:blipFill>
        <p:spPr bwMode="auto">
          <a:xfrm>
            <a:off x="135467" y="6449582"/>
            <a:ext cx="1575086" cy="825377"/>
          </a:xfrm>
          <a:prstGeom prst="ellipse">
            <a:avLst/>
          </a:prstGeom>
          <a:ln w="3175" cap="rnd">
            <a:solidFill>
              <a:srgbClr val="333333"/>
            </a:solidFill>
          </a:ln>
          <a:effectLst/>
          <a:extLst>
            <a:ext uri="{909E8E84-426E-40DD-AFC4-6F175D3DCCD1}">
              <a14:hiddenFill xmlns:a14="http://schemas.microsoft.com/office/drawing/2010/main">
                <a:solidFill>
                  <a:srgbClr val="FFFFFF"/>
                </a:solidFill>
              </a14:hiddenFill>
            </a:ext>
          </a:extLst>
        </p:spPr>
      </p:pic>
      <p:pic>
        <p:nvPicPr>
          <p:cNvPr id="2" name="Picture 22" descr="COCOGOOSE LETTERPRESS Regular">
            <a:extLst>
              <a:ext uri="{FF2B5EF4-FFF2-40B4-BE49-F238E27FC236}">
                <a16:creationId xmlns:a16="http://schemas.microsoft.com/office/drawing/2014/main" id="{21EA46E3-EAFB-395A-8915-7BDAE79E24ED}"/>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859841" y="7071070"/>
            <a:ext cx="2913491" cy="261674"/>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Logo, company name&#10;&#10;Description automatically generated">
            <a:extLst>
              <a:ext uri="{FF2B5EF4-FFF2-40B4-BE49-F238E27FC236}">
                <a16:creationId xmlns:a16="http://schemas.microsoft.com/office/drawing/2014/main" id="{AE1D8400-4892-C348-15BC-0FB2F1AB53BB}"/>
              </a:ext>
            </a:extLst>
          </p:cNvPr>
          <p:cNvPicPr>
            <a:picLocks noChangeAspect="1"/>
          </p:cNvPicPr>
          <p:nvPr/>
        </p:nvPicPr>
        <p:blipFill rotWithShape="1">
          <a:blip r:embed="rId14"/>
          <a:srcRect r="7055" b="31729"/>
          <a:stretch/>
        </p:blipFill>
        <p:spPr>
          <a:xfrm>
            <a:off x="5975982" y="52333"/>
            <a:ext cx="831219" cy="477079"/>
          </a:xfrm>
          <a:prstGeom prst="rect">
            <a:avLst/>
          </a:prstGeom>
        </p:spPr>
      </p:pic>
    </p:spTree>
    <p:extLst>
      <p:ext uri="{BB962C8B-B14F-4D97-AF65-F5344CB8AC3E}">
        <p14:creationId xmlns:p14="http://schemas.microsoft.com/office/powerpoint/2010/main" val="2112937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OCOGOOSE LETTERPRESS Regular">
            <a:extLst>
              <a:ext uri="{FF2B5EF4-FFF2-40B4-BE49-F238E27FC236}">
                <a16:creationId xmlns:a16="http://schemas.microsoft.com/office/drawing/2014/main" id="{924BA5DE-AF72-475A-5DE2-B70E600AABC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 y="109537"/>
            <a:ext cx="5786438" cy="508992"/>
          </a:xfrm>
          <a:prstGeom prst="rect">
            <a:avLst/>
          </a:prstGeom>
          <a:noFill/>
          <a:extLst>
            <a:ext uri="{909E8E84-426E-40DD-AFC4-6F175D3DCCD1}">
              <a14:hiddenFill xmlns:a14="http://schemas.microsoft.com/office/drawing/2010/main">
                <a:solidFill>
                  <a:srgbClr val="FFFFFF"/>
                </a:solidFill>
              </a14:hiddenFill>
            </a:ext>
          </a:extLst>
        </p:spPr>
      </p:pic>
      <p:pic>
        <p:nvPicPr>
          <p:cNvPr id="7178" name="Picture 10" descr="International School Pictures | Download Free Images on Unsplash">
            <a:extLst>
              <a:ext uri="{FF2B5EF4-FFF2-40B4-BE49-F238E27FC236}">
                <a16:creationId xmlns:a16="http://schemas.microsoft.com/office/drawing/2014/main" id="{CFEF44F3-9261-AD07-E278-572096D05B7B}"/>
              </a:ext>
            </a:extLst>
          </p:cNvPr>
          <p:cNvPicPr>
            <a:picLocks noChangeAspect="1" noChangeArrowheads="1"/>
          </p:cNvPicPr>
          <p:nvPr/>
        </p:nvPicPr>
        <p:blipFill rotWithShape="1">
          <a:blip r:embed="rId3">
            <a:alphaModFix amt="20000"/>
            <a:extLst>
              <a:ext uri="{28A0092B-C50C-407E-A947-70E740481C1C}">
                <a14:useLocalDpi xmlns:a14="http://schemas.microsoft.com/office/drawing/2010/main" val="0"/>
              </a:ext>
            </a:extLst>
          </a:blip>
          <a:srcRect t="35234" b="1"/>
          <a:stretch/>
        </p:blipFill>
        <p:spPr bwMode="auto">
          <a:xfrm>
            <a:off x="0" y="7886700"/>
            <a:ext cx="6858000" cy="2019300"/>
          </a:xfrm>
          <a:prstGeom prst="rect">
            <a:avLst/>
          </a:prstGeom>
          <a:noFill/>
          <a:extLst>
            <a:ext uri="{909E8E84-426E-40DD-AFC4-6F175D3DCCD1}">
              <a14:hiddenFill xmlns:a14="http://schemas.microsoft.com/office/drawing/2010/main">
                <a:solidFill>
                  <a:srgbClr val="FFFFFF"/>
                </a:solidFill>
              </a14:hiddenFill>
            </a:ext>
          </a:extLst>
        </p:spPr>
      </p:pic>
      <p:pic>
        <p:nvPicPr>
          <p:cNvPr id="7182" name="Picture 14" descr="International School Pictures | Download Free Images on Unsplash">
            <a:extLst>
              <a:ext uri="{FF2B5EF4-FFF2-40B4-BE49-F238E27FC236}">
                <a16:creationId xmlns:a16="http://schemas.microsoft.com/office/drawing/2014/main" id="{70E1B854-FB78-80E9-B94D-3BB07F25B478}"/>
              </a:ext>
            </a:extLst>
          </p:cNvPr>
          <p:cNvPicPr>
            <a:picLocks noChangeAspect="1" noChangeArrowheads="1"/>
          </p:cNvPicPr>
          <p:nvPr/>
        </p:nvPicPr>
        <p:blipFill rotWithShape="1">
          <a:blip r:embed="rId4">
            <a:alphaModFix amt="20000"/>
            <a:extLst>
              <a:ext uri="{28A0092B-C50C-407E-A947-70E740481C1C}">
                <a14:useLocalDpi xmlns:a14="http://schemas.microsoft.com/office/drawing/2010/main" val="0"/>
              </a:ext>
            </a:extLst>
          </a:blip>
          <a:srcRect t="19178" b="61933"/>
          <a:stretch/>
        </p:blipFill>
        <p:spPr bwMode="auto">
          <a:xfrm>
            <a:off x="0" y="28576"/>
            <a:ext cx="6858000" cy="728662"/>
          </a:xfrm>
          <a:prstGeom prst="rect">
            <a:avLst/>
          </a:prstGeom>
          <a:noFill/>
          <a:extLst>
            <a:ext uri="{909E8E84-426E-40DD-AFC4-6F175D3DCCD1}">
              <a14:hiddenFill xmlns:a14="http://schemas.microsoft.com/office/drawing/2010/main">
                <a:solidFill>
                  <a:srgbClr val="FFFFFF"/>
                </a:solidFill>
              </a14:hiddenFill>
            </a:ext>
          </a:extLst>
        </p:spPr>
      </p:pic>
      <p:sp>
        <p:nvSpPr>
          <p:cNvPr id="4" name="Rounded Rectangle 3">
            <a:extLst>
              <a:ext uri="{FF2B5EF4-FFF2-40B4-BE49-F238E27FC236}">
                <a16:creationId xmlns:a16="http://schemas.microsoft.com/office/drawing/2014/main" id="{07A40444-B694-40D9-D0E3-11E5C7EEFE55}"/>
              </a:ext>
            </a:extLst>
          </p:cNvPr>
          <p:cNvSpPr/>
          <p:nvPr/>
        </p:nvSpPr>
        <p:spPr>
          <a:xfrm>
            <a:off x="114300" y="838199"/>
            <a:ext cx="6629400" cy="6909791"/>
          </a:xfrm>
          <a:prstGeom prst="roundRect">
            <a:avLst>
              <a:gd name="adj" fmla="val 5953"/>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600" b="1" u="sng" dirty="0">
                <a:solidFill>
                  <a:schemeClr val="tx1"/>
                </a:solidFill>
                <a:latin typeface="Avenir Book" panose="02000503020000020003" pitchFamily="2" charset="0"/>
              </a:rPr>
              <a:t>Outcomes</a:t>
            </a:r>
          </a:p>
          <a:p>
            <a:r>
              <a:rPr lang="en-GB" sz="1200" dirty="0">
                <a:solidFill>
                  <a:schemeClr val="tx1"/>
                </a:solidFill>
                <a:latin typeface="Avenir Book" panose="02000503020000020003" pitchFamily="2" charset="0"/>
              </a:rPr>
              <a:t>We expect teachers to utilise PPA the week before to resource and collate tasks for pupils to be completing throughout the week.</a:t>
            </a:r>
          </a:p>
          <a:p>
            <a:endParaRPr lang="en-GB" sz="1200" dirty="0">
              <a:solidFill>
                <a:schemeClr val="tx1"/>
              </a:solidFill>
              <a:latin typeface="Avenir Book" panose="02000503020000020003" pitchFamily="2" charset="0"/>
            </a:endParaRPr>
          </a:p>
          <a:p>
            <a:r>
              <a:rPr lang="en-GB" sz="1200" b="1" dirty="0">
                <a:solidFill>
                  <a:schemeClr val="tx1"/>
                </a:solidFill>
                <a:latin typeface="Avenir Book" panose="02000503020000020003" pitchFamily="2" charset="0"/>
              </a:rPr>
              <a:t>In core exercise books </a:t>
            </a:r>
            <a:r>
              <a:rPr lang="en-GB" sz="1200" dirty="0">
                <a:solidFill>
                  <a:schemeClr val="tx1"/>
                </a:solidFill>
                <a:latin typeface="Avenir Book" panose="02000503020000020003" pitchFamily="2" charset="0"/>
              </a:rPr>
              <a:t>– we should see Literacy learning with direct links – for each ‘project’ there are links to additional learning. Explore these throughout the week. Find poetry, prose and non-fiction texts to engage and stimulate. </a:t>
            </a:r>
          </a:p>
          <a:p>
            <a:endParaRPr lang="en-GB" sz="1200" dirty="0">
              <a:solidFill>
                <a:schemeClr val="tx1"/>
              </a:solidFill>
              <a:latin typeface="Avenir Book" panose="02000503020000020003" pitchFamily="2" charset="0"/>
            </a:endParaRPr>
          </a:p>
          <a:p>
            <a:r>
              <a:rPr lang="en-GB" sz="1200" b="1" dirty="0">
                <a:solidFill>
                  <a:schemeClr val="tx1"/>
                </a:solidFill>
                <a:latin typeface="Avenir Book" panose="02000503020000020003" pitchFamily="2" charset="0"/>
              </a:rPr>
              <a:t>In Humanities </a:t>
            </a:r>
            <a:r>
              <a:rPr lang="en-GB" sz="1200" dirty="0">
                <a:solidFill>
                  <a:schemeClr val="tx1"/>
                </a:solidFill>
                <a:latin typeface="Avenir Book" panose="02000503020000020003" pitchFamily="2" charset="0"/>
              </a:rPr>
              <a:t>– user banner headings to clearly demarcate that learning is dedicated to Black History Study. </a:t>
            </a:r>
          </a:p>
          <a:p>
            <a:endParaRPr lang="en-GB" sz="1200" dirty="0">
              <a:solidFill>
                <a:schemeClr val="tx1"/>
              </a:solidFill>
              <a:latin typeface="Avenir Book" panose="02000503020000020003" pitchFamily="2" charset="0"/>
            </a:endParaRPr>
          </a:p>
          <a:p>
            <a:endParaRPr lang="en-GB" sz="1200" dirty="0">
              <a:solidFill>
                <a:schemeClr val="tx1"/>
              </a:solidFill>
              <a:latin typeface="Avenir Book" panose="02000503020000020003" pitchFamily="2" charset="0"/>
            </a:endParaRPr>
          </a:p>
          <a:p>
            <a:endParaRPr lang="en-GB" sz="1200" dirty="0">
              <a:solidFill>
                <a:schemeClr val="tx1"/>
              </a:solidFill>
              <a:latin typeface="Avenir Book" panose="02000503020000020003" pitchFamily="2" charset="0"/>
            </a:endParaRPr>
          </a:p>
          <a:p>
            <a:endParaRPr lang="en-GB" sz="1200" dirty="0">
              <a:solidFill>
                <a:schemeClr val="tx1"/>
              </a:solidFill>
              <a:latin typeface="Avenir Book" panose="02000503020000020003" pitchFamily="2" charset="0"/>
            </a:endParaRPr>
          </a:p>
          <a:p>
            <a:endParaRPr lang="en-GB" sz="1200" dirty="0">
              <a:solidFill>
                <a:schemeClr val="tx1"/>
              </a:solidFill>
              <a:latin typeface="Avenir Book" panose="02000503020000020003" pitchFamily="2" charset="0"/>
            </a:endParaRPr>
          </a:p>
          <a:p>
            <a:endParaRPr lang="en-GB" sz="1200" dirty="0">
              <a:solidFill>
                <a:schemeClr val="tx1"/>
              </a:solidFill>
              <a:latin typeface="Avenir Book" panose="02000503020000020003" pitchFamily="2" charset="0"/>
            </a:endParaRPr>
          </a:p>
          <a:p>
            <a:endParaRPr lang="en-GB" sz="1200" dirty="0">
              <a:solidFill>
                <a:schemeClr val="tx1"/>
              </a:solidFill>
              <a:latin typeface="Avenir Book" panose="02000503020000020003" pitchFamily="2" charset="0"/>
            </a:endParaRPr>
          </a:p>
          <a:p>
            <a:r>
              <a:rPr lang="en-GB" sz="1200" i="1" dirty="0">
                <a:solidFill>
                  <a:schemeClr val="tx1"/>
                </a:solidFill>
                <a:latin typeface="Avenir Book" panose="02000503020000020003" pitchFamily="2" charset="0"/>
              </a:rPr>
              <a:t>Note: Maths – During this week you will use assessment data (from </a:t>
            </a:r>
            <a:r>
              <a:rPr lang="en-GB" sz="1200" i="1" dirty="0" err="1">
                <a:solidFill>
                  <a:schemeClr val="tx1"/>
                </a:solidFill>
                <a:latin typeface="Avenir Book" panose="02000503020000020003" pitchFamily="2" charset="0"/>
              </a:rPr>
              <a:t>Aut</a:t>
            </a:r>
            <a:r>
              <a:rPr lang="en-GB" sz="1200" i="1" dirty="0">
                <a:solidFill>
                  <a:schemeClr val="tx1"/>
                </a:solidFill>
                <a:latin typeface="Avenir Book" panose="02000503020000020003" pitchFamily="2" charset="0"/>
              </a:rPr>
              <a:t> 1 tests) to plan lessons to plug gaps in pupils’ knowledge and skills. Lessons should still include a bookmark – but be clearly linked to areas of concern.  It is not necessary to make links to black history and maths.</a:t>
            </a:r>
          </a:p>
          <a:p>
            <a:endParaRPr lang="en-GB" sz="1200" i="1" dirty="0">
              <a:solidFill>
                <a:schemeClr val="tx1"/>
              </a:solidFill>
              <a:latin typeface="Avenir Book" panose="02000503020000020003" pitchFamily="2" charset="0"/>
            </a:endParaRPr>
          </a:p>
          <a:p>
            <a:r>
              <a:rPr lang="en-GB" sz="1200" dirty="0">
                <a:solidFill>
                  <a:schemeClr val="tx1"/>
                </a:solidFill>
                <a:latin typeface="Avenir Book" panose="02000503020000020003" pitchFamily="2" charset="0"/>
              </a:rPr>
              <a:t>There will be no independent write. However, you may create ‘published’ information/narrative pieces. These will not be required for marking against the Independent Write criteria.</a:t>
            </a:r>
          </a:p>
          <a:p>
            <a:endParaRPr lang="en-GB" sz="1200" i="1" dirty="0">
              <a:solidFill>
                <a:schemeClr val="tx1"/>
              </a:solidFill>
              <a:latin typeface="Avenir Book" panose="02000503020000020003" pitchFamily="2" charset="0"/>
            </a:endParaRPr>
          </a:p>
          <a:p>
            <a:r>
              <a:rPr lang="en-GB" sz="1600" b="1" u="sng" dirty="0">
                <a:solidFill>
                  <a:schemeClr val="tx1"/>
                </a:solidFill>
                <a:latin typeface="Avenir Book" panose="02000503020000020003" pitchFamily="2" charset="0"/>
              </a:rPr>
              <a:t>Learning Intention &amp; Success Criteria</a:t>
            </a:r>
          </a:p>
          <a:p>
            <a:r>
              <a:rPr lang="en-GB" sz="1200" dirty="0">
                <a:solidFill>
                  <a:schemeClr val="tx1"/>
                </a:solidFill>
                <a:latin typeface="Avenir Book" panose="02000503020000020003" pitchFamily="2" charset="0"/>
              </a:rPr>
              <a:t>Learning should still be progressive. Learning tasks should have LI and SCs to demonstrate to the pupil how and what they are learning.</a:t>
            </a:r>
          </a:p>
          <a:p>
            <a:endParaRPr lang="en-GB" sz="1200" i="1" dirty="0">
              <a:solidFill>
                <a:schemeClr val="tx1"/>
              </a:solidFill>
              <a:latin typeface="Avenir Book" panose="02000503020000020003" pitchFamily="2" charset="0"/>
            </a:endParaRPr>
          </a:p>
          <a:p>
            <a:r>
              <a:rPr lang="en-GB" sz="1600" b="1" u="sng" dirty="0">
                <a:solidFill>
                  <a:schemeClr val="tx1"/>
                </a:solidFill>
                <a:latin typeface="Avenir Book" panose="02000503020000020003" pitchFamily="2" charset="0"/>
              </a:rPr>
              <a:t>Resourcing</a:t>
            </a:r>
          </a:p>
          <a:p>
            <a:r>
              <a:rPr lang="en-GB" sz="1200" dirty="0">
                <a:solidFill>
                  <a:schemeClr val="tx1"/>
                </a:solidFill>
                <a:latin typeface="Avenir Book" panose="02000503020000020003" pitchFamily="2" charset="0"/>
              </a:rPr>
              <a:t>Ensure that all video/information text content is reviewed by you and your team to be sure that the content is suitable for its audience. Visiting speakers must have content vetted before arrival to school and risk assessments undertaken.  </a:t>
            </a:r>
          </a:p>
          <a:p>
            <a:r>
              <a:rPr lang="en-GB" sz="1200" dirty="0">
                <a:solidFill>
                  <a:schemeClr val="tx1"/>
                </a:solidFill>
                <a:latin typeface="Avenir Book" panose="02000503020000020003" pitchFamily="2" charset="0"/>
              </a:rPr>
              <a:t>We do not anticipate needing to spend money on resources – if they are needed – let DCP know.</a:t>
            </a:r>
          </a:p>
          <a:p>
            <a:endParaRPr lang="en-GB" sz="1600" dirty="0">
              <a:solidFill>
                <a:schemeClr val="tx1"/>
              </a:solidFill>
              <a:latin typeface="Avenir Book" panose="02000503020000020003" pitchFamily="2" charset="0"/>
            </a:endParaRPr>
          </a:p>
        </p:txBody>
      </p:sp>
      <p:grpSp>
        <p:nvGrpSpPr>
          <p:cNvPr id="7" name="Group 6">
            <a:extLst>
              <a:ext uri="{FF2B5EF4-FFF2-40B4-BE49-F238E27FC236}">
                <a16:creationId xmlns:a16="http://schemas.microsoft.com/office/drawing/2014/main" id="{7E6D35D2-C98D-45D4-34AF-797542DDCEB4}"/>
              </a:ext>
            </a:extLst>
          </p:cNvPr>
          <p:cNvGrpSpPr/>
          <p:nvPr/>
        </p:nvGrpSpPr>
        <p:grpSpPr>
          <a:xfrm>
            <a:off x="360759" y="2943225"/>
            <a:ext cx="6136482" cy="1062038"/>
            <a:chOff x="0" y="4479925"/>
            <a:chExt cx="6858000" cy="1654176"/>
          </a:xfrm>
        </p:grpSpPr>
        <p:pic>
          <p:nvPicPr>
            <p:cNvPr id="7184" name="Picture 16" descr="4,218,806 Education Concept Stock Photos, Pictures &amp; Royalty-Free Images -  iStock">
              <a:extLst>
                <a:ext uri="{FF2B5EF4-FFF2-40B4-BE49-F238E27FC236}">
                  <a16:creationId xmlns:a16="http://schemas.microsoft.com/office/drawing/2014/main" id="{E3634B2A-8AB0-4933-4B5A-564E2A226F68}"/>
                </a:ext>
              </a:extLst>
            </p:cNvPr>
            <p:cNvPicPr>
              <a:picLocks noChangeAspect="1" noChangeArrowheads="1"/>
            </p:cNvPicPr>
            <p:nvPr/>
          </p:nvPicPr>
          <p:blipFill rotWithShape="1">
            <a:blip r:embed="rId5">
              <a:alphaModFix amt="20000"/>
              <a:extLst>
                <a:ext uri="{28A0092B-C50C-407E-A947-70E740481C1C}">
                  <a14:useLocalDpi xmlns:a14="http://schemas.microsoft.com/office/drawing/2010/main" val="0"/>
                </a:ext>
              </a:extLst>
            </a:blip>
            <a:srcRect t="34702" b="11807"/>
            <a:stretch/>
          </p:blipFill>
          <p:spPr bwMode="auto">
            <a:xfrm>
              <a:off x="0" y="4479925"/>
              <a:ext cx="6858000" cy="1654176"/>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73AE03B8-016C-9054-59D7-A0B519E8BC9F}"/>
                </a:ext>
              </a:extLst>
            </p:cNvPr>
            <p:cNvSpPr/>
            <p:nvPr/>
          </p:nvSpPr>
          <p:spPr>
            <a:xfrm>
              <a:off x="114300" y="4600575"/>
              <a:ext cx="6629400" cy="1400175"/>
            </a:xfrm>
            <a:prstGeom prst="rect">
              <a:avLst/>
            </a:prstGeom>
            <a:noFill/>
            <a:ln w="76200">
              <a:solidFill>
                <a:srgbClr val="C2282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8D6C7096-0DE3-E2D5-04E2-582FC321FA33}"/>
                </a:ext>
              </a:extLst>
            </p:cNvPr>
            <p:cNvSpPr txBox="1"/>
            <p:nvPr/>
          </p:nvSpPr>
          <p:spPr>
            <a:xfrm>
              <a:off x="271463" y="4700588"/>
              <a:ext cx="6357937" cy="1293158"/>
            </a:xfrm>
            <a:prstGeom prst="rect">
              <a:avLst/>
            </a:prstGeom>
            <a:noFill/>
          </p:spPr>
          <p:txBody>
            <a:bodyPr wrap="square" rtlCol="0">
              <a:spAutoFit/>
            </a:bodyPr>
            <a:lstStyle/>
            <a:p>
              <a:pPr algn="ctr"/>
              <a:r>
                <a:rPr lang="en-GB" sz="1600" b="1" u="sng" dirty="0">
                  <a:latin typeface="Letter-join Basic 8" panose="02000505000000020003" pitchFamily="2" charset="0"/>
                </a:rPr>
                <a:t>Black History Study</a:t>
              </a:r>
            </a:p>
            <a:p>
              <a:r>
                <a:rPr lang="en-GB" sz="1600" b="1" dirty="0">
                  <a:latin typeface="Letter-join Basic 8" panose="02000505000000020003" pitchFamily="2" charset="0"/>
                </a:rPr>
                <a:t>Context: To understand the impact of the 1919 riots on the black community in Britain.</a:t>
              </a:r>
              <a:endParaRPr lang="en-GB" sz="1600" dirty="0">
                <a:latin typeface="Letter-join Basic 8" panose="02000505000000020003" pitchFamily="2" charset="0"/>
              </a:endParaRPr>
            </a:p>
          </p:txBody>
        </p:sp>
      </p:grpSp>
    </p:spTree>
    <p:extLst>
      <p:ext uri="{BB962C8B-B14F-4D97-AF65-F5344CB8AC3E}">
        <p14:creationId xmlns:p14="http://schemas.microsoft.com/office/powerpoint/2010/main" val="22124992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rinceton hosts Black History Month events that connect, educate and  celebrate">
            <a:extLst>
              <a:ext uri="{FF2B5EF4-FFF2-40B4-BE49-F238E27FC236}">
                <a16:creationId xmlns:a16="http://schemas.microsoft.com/office/drawing/2014/main" id="{9A080DF9-F4AB-39D9-1647-9E7A8CCE3A4F}"/>
              </a:ext>
            </a:extLst>
          </p:cNvPr>
          <p:cNvPicPr>
            <a:picLocks noChangeAspect="1" noChangeArrowheads="1"/>
          </p:cNvPicPr>
          <p:nvPr/>
        </p:nvPicPr>
        <p:blipFill rotWithShape="1">
          <a:blip r:embed="rId2">
            <a:alphaModFix amt="35000"/>
            <a:extLst>
              <a:ext uri="{28A0092B-C50C-407E-A947-70E740481C1C}">
                <a14:useLocalDpi xmlns:a14="http://schemas.microsoft.com/office/drawing/2010/main" val="0"/>
              </a:ext>
            </a:extLst>
          </a:blip>
          <a:srcRect l="1" r="18750"/>
          <a:stretch/>
        </p:blipFill>
        <p:spPr bwMode="auto">
          <a:xfrm rot="5400000">
            <a:off x="-1524000" y="1524000"/>
            <a:ext cx="9906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Experts: Black History Month | February 2022 | Newsroom - McGill University">
            <a:extLst>
              <a:ext uri="{FF2B5EF4-FFF2-40B4-BE49-F238E27FC236}">
                <a16:creationId xmlns:a16="http://schemas.microsoft.com/office/drawing/2014/main" id="{F2A4D7F8-8603-6D8E-3069-6682CB52BD54}"/>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144377" y="4683759"/>
            <a:ext cx="7072417" cy="5823284"/>
          </a:xfrm>
          <a:prstGeom prst="ellipse">
            <a:avLst/>
          </a:prstGeom>
          <a:ln w="190500" cap="rnd">
            <a:noFill/>
            <a:prstDash val="solid"/>
          </a:ln>
          <a:effectLst/>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676E5D61-0392-956A-461C-C5B8D404A93C}"/>
              </a:ext>
            </a:extLst>
          </p:cNvPr>
          <p:cNvSpPr/>
          <p:nvPr/>
        </p:nvSpPr>
        <p:spPr>
          <a:xfrm>
            <a:off x="336884" y="267075"/>
            <a:ext cx="6240379" cy="9374230"/>
          </a:xfrm>
          <a:prstGeom prst="rect">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46" name="Picture 22" descr="COCOGOOSE LETTERPRESS Regular">
            <a:extLst>
              <a:ext uri="{FF2B5EF4-FFF2-40B4-BE49-F238E27FC236}">
                <a16:creationId xmlns:a16="http://schemas.microsoft.com/office/drawing/2014/main" id="{17CA8F6E-82B5-0E86-659E-A89C0E478E3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54109" y="3754852"/>
            <a:ext cx="4875444" cy="43788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Logo, company name&#10;&#10;Description automatically generated">
            <a:extLst>
              <a:ext uri="{FF2B5EF4-FFF2-40B4-BE49-F238E27FC236}">
                <a16:creationId xmlns:a16="http://schemas.microsoft.com/office/drawing/2014/main" id="{5FAE3DF3-BEF7-6420-CE11-3EF4A3306E59}"/>
              </a:ext>
            </a:extLst>
          </p:cNvPr>
          <p:cNvPicPr>
            <a:picLocks noChangeAspect="1"/>
          </p:cNvPicPr>
          <p:nvPr/>
        </p:nvPicPr>
        <p:blipFill>
          <a:blip r:embed="rId6"/>
          <a:stretch>
            <a:fillRect/>
          </a:stretch>
        </p:blipFill>
        <p:spPr>
          <a:xfrm>
            <a:off x="1909430" y="889091"/>
            <a:ext cx="3039140" cy="2374740"/>
          </a:xfrm>
          <a:prstGeom prst="rect">
            <a:avLst/>
          </a:prstGeom>
        </p:spPr>
      </p:pic>
    </p:spTree>
    <p:extLst>
      <p:ext uri="{BB962C8B-B14F-4D97-AF65-F5344CB8AC3E}">
        <p14:creationId xmlns:p14="http://schemas.microsoft.com/office/powerpoint/2010/main" val="203451723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1390</TotalTime>
  <Words>2188</Words>
  <Application>Microsoft Macintosh PowerPoint</Application>
  <PresentationFormat>A4 Paper (210x297 mm)</PresentationFormat>
  <Paragraphs>149</Paragraphs>
  <Slides>8</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8</vt:i4>
      </vt:variant>
    </vt:vector>
  </HeadingPairs>
  <TitlesOfParts>
    <vt:vector size="15" baseType="lpstr">
      <vt:lpstr>Arial</vt:lpstr>
      <vt:lpstr>Avenir Book</vt:lpstr>
      <vt:lpstr>Calibri</vt:lpstr>
      <vt:lpstr>Calibri Light</vt:lpstr>
      <vt:lpstr>Impact</vt:lpstr>
      <vt:lpstr>Letter-join Basic 8</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Daniel Constable-Phelps</dc:creator>
  <cp:lastModifiedBy>Daniel Constable-Phelps</cp:lastModifiedBy>
  <cp:revision>3</cp:revision>
  <dcterms:created xsi:type="dcterms:W3CDTF">2022-10-01T20:20:10Z</dcterms:created>
  <dcterms:modified xsi:type="dcterms:W3CDTF">2022-10-02T19:32:17Z</dcterms:modified>
</cp:coreProperties>
</file>